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wdp" ContentType="image/vnd.ms-photo"/>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73" r:id="rId7"/>
    <p:sldId id="271" r:id="rId8"/>
    <p:sldId id="274" r:id="rId9"/>
    <p:sldId id="275" r:id="rId10"/>
    <p:sldId id="276" r:id="rId11"/>
    <p:sldId id="261" r:id="rId12"/>
    <p:sldId id="262" r:id="rId13"/>
    <p:sldId id="264" r:id="rId14"/>
    <p:sldId id="265" r:id="rId15"/>
    <p:sldId id="266" r:id="rId16"/>
    <p:sldId id="267" r:id="rId17"/>
    <p:sldId id="268" r:id="rId18"/>
    <p:sldId id="272" r:id="rId19"/>
    <p:sldId id="270" r:id="rId20"/>
    <p:sldId id="282" r:id="rId21"/>
    <p:sldId id="284" r:id="rId22"/>
    <p:sldId id="283" r:id="rId23"/>
    <p:sldId id="279" r:id="rId24"/>
    <p:sldId id="269" r:id="rId25"/>
    <p:sldId id="285" r:id="rId26"/>
    <p:sldId id="287" r:id="rId27"/>
    <p:sldId id="286" r:id="rId28"/>
    <p:sldId id="280" r:id="rId29"/>
    <p:sldId id="278" r:id="rId30"/>
    <p:sldId id="288" r:id="rId31"/>
    <p:sldId id="292" r:id="rId32"/>
    <p:sldId id="289" r:id="rId33"/>
    <p:sldId id="293" r:id="rId34"/>
    <p:sldId id="290" r:id="rId35"/>
    <p:sldId id="291" r:id="rId36"/>
    <p:sldId id="277" r:id="rId37"/>
    <p:sldId id="263"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B74C3D5-97B1-7D44-89F3-58C5BAD7F8BD}">
          <p14:sldIdLst>
            <p14:sldId id="256"/>
          </p14:sldIdLst>
        </p14:section>
        <p14:section name="About" id="{CE4B7283-09DC-9544-B926-BC0F69B1552B}">
          <p14:sldIdLst>
            <p14:sldId id="257"/>
            <p14:sldId id="258"/>
            <p14:sldId id="259"/>
            <p14:sldId id="260"/>
          </p14:sldIdLst>
        </p14:section>
        <p14:section name="Getting Started" id="{E366538C-2C24-7949-B369-88CE90C24081}">
          <p14:sldIdLst>
            <p14:sldId id="273"/>
            <p14:sldId id="271"/>
          </p14:sldIdLst>
        </p14:section>
        <p14:section name="New Project" id="{4B554AAC-92E9-604A-AF65-C10057DFED46}">
          <p14:sldIdLst>
            <p14:sldId id="274"/>
            <p14:sldId id="275"/>
            <p14:sldId id="276"/>
          </p14:sldIdLst>
        </p14:section>
        <p14:section name="Leanback - Rockaway" id="{02386E57-E672-064F-8266-972F0724FE51}">
          <p14:sldIdLst>
            <p14:sldId id="261"/>
            <p14:sldId id="262"/>
          </p14:sldIdLst>
        </p14:section>
        <p14:section name="BrowseFragment" id="{1DAB00F4-85E7-A043-AB5F-2A98D4EBE819}">
          <p14:sldIdLst>
            <p14:sldId id="264"/>
            <p14:sldId id="265"/>
            <p14:sldId id="266"/>
            <p14:sldId id="267"/>
            <p14:sldId id="268"/>
            <p14:sldId id="272"/>
          </p14:sldIdLst>
        </p14:section>
        <p14:section name="DetailsFragment" id="{07633BF4-0DC5-C54B-9BAC-0FAC8147A31C}">
          <p14:sldIdLst>
            <p14:sldId id="270"/>
            <p14:sldId id="282"/>
            <p14:sldId id="284"/>
            <p14:sldId id="283"/>
            <p14:sldId id="279"/>
          </p14:sldIdLst>
        </p14:section>
        <p14:section name="SearchFragment" id="{E4E4BD4E-99D5-E34C-8289-307AA1A1DA90}">
          <p14:sldIdLst>
            <p14:sldId id="269"/>
            <p14:sldId id="285"/>
            <p14:sldId id="287"/>
            <p14:sldId id="286"/>
            <p14:sldId id="280"/>
          </p14:sldIdLst>
        </p14:section>
        <p14:section name="Gamepad" id="{63CC7BA3-604F-BB42-9465-F503FAD46F04}">
          <p14:sldIdLst>
            <p14:sldId id="278"/>
            <p14:sldId id="288"/>
            <p14:sldId id="292"/>
            <p14:sldId id="289"/>
            <p14:sldId id="293"/>
            <p14:sldId id="290"/>
            <p14:sldId id="291"/>
          </p14:sldIdLst>
        </p14:section>
        <p14:section name="2D Game" id="{0916542B-F11B-CE46-ADB1-3C8D6DE6626A}">
          <p14:sldIdLst/>
        </p14:section>
        <p14:section name="Conclusion" id="{8AC301F3-0D74-7F44-AC86-F433EBD93616}">
          <p14:sldIdLst>
            <p14:sldId id="277"/>
            <p14:sldId id="26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54" autoAdjust="0"/>
  </p:normalViewPr>
  <p:slideViewPr>
    <p:cSldViewPr snapToGrid="0" snapToObjects="1">
      <p:cViewPr varScale="1">
        <p:scale>
          <a:sx n="98" d="100"/>
          <a:sy n="98" d="100"/>
        </p:scale>
        <p:origin x="-19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0C4DC8-01BB-9E4D-8ED7-3BFBDC8BD1D7}" type="datetimeFigureOut">
              <a:rPr lang="en-US" smtClean="0"/>
              <a:t>12/11/14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2F66B6-E1BB-724C-8A10-50DC9353FB32}" type="slidenum">
              <a:rPr lang="en-US" smtClean="0"/>
              <a:t>‹#›</a:t>
            </a:fld>
            <a:endParaRPr lang="en-US"/>
          </a:p>
        </p:txBody>
      </p:sp>
    </p:spTree>
    <p:extLst>
      <p:ext uri="{BB962C8B-B14F-4D97-AF65-F5344CB8AC3E}">
        <p14:creationId xmlns:p14="http://schemas.microsoft.com/office/powerpoint/2010/main" val="15746057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My</a:t>
            </a:r>
            <a:r>
              <a:rPr lang="en-US" baseline="0" dirty="0" smtClean="0"/>
              <a:t> name is Thomas Belk</a:t>
            </a:r>
          </a:p>
          <a:p>
            <a:pPr marL="628650" lvl="1" indent="-171450">
              <a:buFontTx/>
              <a:buChar char="-"/>
            </a:pPr>
            <a:r>
              <a:rPr lang="en-US" baseline="0" dirty="0" smtClean="0"/>
              <a:t>Graduated from the University of Delaware with a degree in Computer Science</a:t>
            </a:r>
          </a:p>
          <a:p>
            <a:pPr marL="628650" lvl="1" indent="-171450">
              <a:buFontTx/>
              <a:buChar char="-"/>
            </a:pPr>
            <a:r>
              <a:rPr lang="en-US" baseline="0" dirty="0" smtClean="0"/>
              <a:t>Started working on Android back in June 2010 with ING Direct</a:t>
            </a:r>
          </a:p>
          <a:p>
            <a:pPr marL="628650" lvl="1" indent="-171450">
              <a:buFontTx/>
              <a:buChar char="-"/>
            </a:pPr>
            <a:r>
              <a:rPr lang="en-US" baseline="0" dirty="0" smtClean="0"/>
              <a:t>Moved over to Vanguard, worked there for a few years as an Android Developer</a:t>
            </a:r>
          </a:p>
          <a:p>
            <a:pPr marL="628650" lvl="1" indent="-171450">
              <a:buFontTx/>
              <a:buChar char="-"/>
            </a:pPr>
            <a:r>
              <a:rPr lang="en-US" baseline="0" dirty="0" smtClean="0"/>
              <a:t>Started my journey at Capital One this past June as an Android Developer</a:t>
            </a:r>
          </a:p>
          <a:p>
            <a:pPr marL="628650" lvl="1" indent="-171450">
              <a:buFontTx/>
              <a:buChar char="-"/>
            </a:pPr>
            <a:r>
              <a:rPr lang="en-US" baseline="0" dirty="0" smtClean="0"/>
              <a:t>Android is my hobby and my profession</a:t>
            </a:r>
          </a:p>
          <a:p>
            <a:pPr marL="171450" lvl="0" indent="-171450">
              <a:buFontTx/>
              <a:buChar char="-"/>
            </a:pPr>
            <a:r>
              <a:rPr lang="en-US" baseline="0" dirty="0" smtClean="0"/>
              <a:t>In this presentation I’ll be going over Android TV, the essentials for Android TV development</a:t>
            </a:r>
          </a:p>
          <a:p>
            <a:pPr marL="628650" lvl="1" indent="-171450">
              <a:buFontTx/>
              <a:buChar char="-"/>
            </a:pPr>
            <a:r>
              <a:rPr lang="en-US" baseline="0" dirty="0" smtClean="0"/>
              <a:t>Side Note: the game included in this is a bit messy but I can talk about it after this core of this presentation </a:t>
            </a:r>
            <a:r>
              <a:rPr lang="en-US" baseline="0" smtClean="0"/>
              <a:t>is over</a:t>
            </a:r>
            <a:endParaRPr lang="en-US" baseline="0" dirty="0" smtClean="0"/>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1</a:t>
            </a:fld>
            <a:endParaRPr lang="en-US"/>
          </a:p>
        </p:txBody>
      </p:sp>
    </p:spTree>
    <p:extLst>
      <p:ext uri="{BB962C8B-B14F-4D97-AF65-F5344CB8AC3E}">
        <p14:creationId xmlns:p14="http://schemas.microsoft.com/office/powerpoint/2010/main" val="3867106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If you wish to use the </a:t>
            </a:r>
            <a:r>
              <a:rPr lang="en-US" dirty="0" err="1" smtClean="0"/>
              <a:t>leanback</a:t>
            </a:r>
            <a:r>
              <a:rPr lang="en-US" dirty="0" smtClean="0"/>
              <a:t> library you’ll also need to have project dependencies</a:t>
            </a:r>
            <a:r>
              <a:rPr lang="en-US" baseline="0" dirty="0" smtClean="0"/>
              <a:t> on </a:t>
            </a:r>
            <a:r>
              <a:rPr lang="en-US" baseline="0" dirty="0" err="1" smtClean="0"/>
              <a:t>recyclerview</a:t>
            </a:r>
            <a:r>
              <a:rPr lang="en-US" baseline="0" dirty="0" smtClean="0"/>
              <a:t> and </a:t>
            </a:r>
            <a:r>
              <a:rPr lang="en-US" baseline="0" dirty="0" err="1" smtClean="0"/>
              <a:t>appcompat</a:t>
            </a:r>
            <a:r>
              <a:rPr lang="en-US" baseline="0" dirty="0" smtClean="0"/>
              <a:t>. This wasn’t outline by Google on any o their developer pages. Sadly I think one library has a dependency on another but was somehow build without it. Hence if you need one you’ll need all three.</a:t>
            </a:r>
          </a:p>
        </p:txBody>
      </p:sp>
      <p:sp>
        <p:nvSpPr>
          <p:cNvPr id="4" name="Slide Number Placeholder 3"/>
          <p:cNvSpPr>
            <a:spLocks noGrp="1"/>
          </p:cNvSpPr>
          <p:nvPr>
            <p:ph type="sldNum" sz="quarter" idx="10"/>
          </p:nvPr>
        </p:nvSpPr>
        <p:spPr/>
        <p:txBody>
          <a:bodyPr/>
          <a:lstStyle/>
          <a:p>
            <a:fld id="{892F66B6-E1BB-724C-8A10-50DC9353FB32}" type="slidenum">
              <a:rPr lang="en-US" smtClean="0"/>
              <a:t>10</a:t>
            </a:fld>
            <a:endParaRPr lang="en-US"/>
          </a:p>
        </p:txBody>
      </p:sp>
    </p:spTree>
    <p:extLst>
      <p:ext uri="{BB962C8B-B14F-4D97-AF65-F5344CB8AC3E}">
        <p14:creationId xmlns:p14="http://schemas.microsoft.com/office/powerpoint/2010/main" val="2656487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enough said…</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11</a:t>
            </a:fld>
            <a:endParaRPr lang="en-US"/>
          </a:p>
        </p:txBody>
      </p:sp>
    </p:spTree>
    <p:extLst>
      <p:ext uri="{BB962C8B-B14F-4D97-AF65-F5344CB8AC3E}">
        <p14:creationId xmlns:p14="http://schemas.microsoft.com/office/powerpoint/2010/main" val="2899840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Leanback</a:t>
            </a:r>
            <a:r>
              <a:rPr lang="en-US" dirty="0" smtClean="0"/>
              <a:t> library was created to provide support and helpful widgets when creating Android TV</a:t>
            </a:r>
            <a:r>
              <a:rPr lang="en-US" baseline="0" dirty="0" smtClean="0"/>
              <a:t> applications</a:t>
            </a:r>
          </a:p>
          <a:p>
            <a:pPr marL="171450" indent="-171450">
              <a:buFontTx/>
              <a:buChar char="-"/>
            </a:pPr>
            <a:r>
              <a:rPr lang="en-US" sz="1200" b="1" kern="1200" dirty="0" err="1" smtClean="0">
                <a:solidFill>
                  <a:schemeClr val="tx1"/>
                </a:solidFill>
                <a:latin typeface="+mn-lt"/>
                <a:ea typeface="+mn-ea"/>
                <a:cs typeface="+mn-cs"/>
              </a:rPr>
              <a:t>BrowseFragment</a:t>
            </a:r>
            <a:r>
              <a:rPr lang="en-US" sz="1200" kern="1200" dirty="0" smtClean="0">
                <a:solidFill>
                  <a:schemeClr val="tx1"/>
                </a:solidFill>
                <a:latin typeface="+mn-lt"/>
                <a:ea typeface="+mn-ea"/>
                <a:cs typeface="+mn-cs"/>
              </a:rPr>
              <a:t> - A fragment for creating a primary layout for browsing categories and rows of media items.</a:t>
            </a:r>
          </a:p>
          <a:p>
            <a:pPr marL="171450" indent="-171450">
              <a:buFontTx/>
              <a:buChar char="-"/>
            </a:pPr>
            <a:r>
              <a:rPr lang="en-US" sz="1200" b="1" kern="1200" dirty="0" err="1" smtClean="0">
                <a:solidFill>
                  <a:schemeClr val="tx1"/>
                </a:solidFill>
                <a:latin typeface="+mn-lt"/>
                <a:ea typeface="+mn-ea"/>
                <a:cs typeface="+mn-cs"/>
              </a:rPr>
              <a:t>DetailsFragment</a:t>
            </a:r>
            <a:r>
              <a:rPr lang="en-US" sz="1200" kern="1200" dirty="0" smtClean="0">
                <a:solidFill>
                  <a:schemeClr val="tx1"/>
                </a:solidFill>
                <a:latin typeface="+mn-lt"/>
                <a:ea typeface="+mn-ea"/>
                <a:cs typeface="+mn-cs"/>
              </a:rPr>
              <a:t> - A wrapper fragment for </a:t>
            </a:r>
            <a:r>
              <a:rPr lang="en-US" sz="1200" kern="1200" dirty="0" err="1" smtClean="0">
                <a:solidFill>
                  <a:schemeClr val="tx1"/>
                </a:solidFill>
                <a:latin typeface="+mn-lt"/>
                <a:ea typeface="+mn-ea"/>
                <a:cs typeface="+mn-cs"/>
              </a:rPr>
              <a:t>Leanback</a:t>
            </a:r>
            <a:r>
              <a:rPr lang="en-US" sz="1200" kern="1200" dirty="0" smtClean="0">
                <a:solidFill>
                  <a:schemeClr val="tx1"/>
                </a:solidFill>
                <a:latin typeface="+mn-lt"/>
                <a:ea typeface="+mn-ea"/>
                <a:cs typeface="+mn-cs"/>
              </a:rPr>
              <a:t> details screens.</a:t>
            </a:r>
          </a:p>
          <a:p>
            <a:pPr marL="171450" indent="-171450">
              <a:buFontTx/>
              <a:buChar char="-"/>
            </a:pPr>
            <a:r>
              <a:rPr lang="en-US" sz="1200" b="1" kern="1200" dirty="0" err="1" smtClean="0">
                <a:solidFill>
                  <a:schemeClr val="tx1"/>
                </a:solidFill>
                <a:latin typeface="+mn-lt"/>
                <a:ea typeface="+mn-ea"/>
                <a:cs typeface="+mn-cs"/>
              </a:rPr>
              <a:t>PlaybackOverlayFragment</a:t>
            </a:r>
            <a:r>
              <a:rPr lang="en-US" sz="1200" kern="1200" dirty="0" smtClean="0">
                <a:solidFill>
                  <a:schemeClr val="tx1"/>
                </a:solidFill>
                <a:latin typeface="+mn-lt"/>
                <a:ea typeface="+mn-ea"/>
                <a:cs typeface="+mn-cs"/>
              </a:rPr>
              <a:t> - A subclass of </a:t>
            </a:r>
            <a:r>
              <a:rPr lang="en-US" sz="1200" kern="1200" dirty="0" err="1" smtClean="0">
                <a:solidFill>
                  <a:schemeClr val="tx1"/>
                </a:solidFill>
                <a:latin typeface="+mn-lt"/>
                <a:ea typeface="+mn-ea"/>
                <a:cs typeface="+mn-cs"/>
              </a:rPr>
              <a:t>DetailsFragment</a:t>
            </a:r>
            <a:r>
              <a:rPr lang="en-US" sz="1200" kern="1200" dirty="0" smtClean="0">
                <a:solidFill>
                  <a:schemeClr val="tx1"/>
                </a:solidFill>
                <a:latin typeface="+mn-lt"/>
                <a:ea typeface="+mn-ea"/>
                <a:cs typeface="+mn-cs"/>
              </a:rPr>
              <a:t> for displaying playback controls and related content. I won’t be covering this with my project.</a:t>
            </a:r>
          </a:p>
          <a:p>
            <a:pPr marL="171450" indent="-171450">
              <a:buFontTx/>
              <a:buChar char="-"/>
            </a:pPr>
            <a:r>
              <a:rPr lang="en-US" sz="1200" b="1" kern="1200" dirty="0" err="1" smtClean="0">
                <a:solidFill>
                  <a:schemeClr val="tx1"/>
                </a:solidFill>
                <a:latin typeface="+mn-lt"/>
                <a:ea typeface="+mn-ea"/>
                <a:cs typeface="+mn-cs"/>
              </a:rPr>
              <a:t>SearchFragment</a:t>
            </a:r>
            <a:r>
              <a:rPr lang="en-US" sz="1200" kern="1200" dirty="0" smtClean="0">
                <a:solidFill>
                  <a:schemeClr val="tx1"/>
                </a:solidFill>
                <a:latin typeface="+mn-lt"/>
                <a:ea typeface="+mn-ea"/>
                <a:cs typeface="+mn-cs"/>
              </a:rPr>
              <a:t> - A fragment to handle searches. The fragment receives the user's search request and passes it to the application-provided </a:t>
            </a:r>
            <a:r>
              <a:rPr lang="en-US" sz="1200" kern="1200" dirty="0" err="1" smtClean="0">
                <a:solidFill>
                  <a:schemeClr val="tx1"/>
                </a:solidFill>
                <a:latin typeface="+mn-lt"/>
                <a:ea typeface="+mn-ea"/>
                <a:cs typeface="+mn-cs"/>
              </a:rPr>
              <a:t>SearchResultProvider</a:t>
            </a:r>
            <a:r>
              <a:rPr lang="en-US" sz="1200" kern="1200" dirty="0" smtClean="0">
                <a:solidFill>
                  <a:schemeClr val="tx1"/>
                </a:solidFill>
                <a:latin typeface="+mn-lt"/>
                <a:ea typeface="+mn-ea"/>
                <a:cs typeface="+mn-cs"/>
              </a:rPr>
              <a:t>. The </a:t>
            </a:r>
            <a:r>
              <a:rPr lang="en-US" sz="1200" kern="1200" dirty="0" err="1" smtClean="0">
                <a:solidFill>
                  <a:schemeClr val="tx1"/>
                </a:solidFill>
                <a:latin typeface="+mn-lt"/>
                <a:ea typeface="+mn-ea"/>
                <a:cs typeface="+mn-cs"/>
              </a:rPr>
              <a:t>SearchResultProvider</a:t>
            </a:r>
            <a:r>
              <a:rPr lang="en-US" sz="1200" kern="1200" dirty="0" smtClean="0">
                <a:solidFill>
                  <a:schemeClr val="tx1"/>
                </a:solidFill>
                <a:latin typeface="+mn-lt"/>
                <a:ea typeface="+mn-ea"/>
                <a:cs typeface="+mn-cs"/>
              </a:rPr>
              <a:t> returns the search results to </a:t>
            </a:r>
            <a:r>
              <a:rPr lang="en-US" sz="1200" kern="1200" dirty="0" err="1" smtClean="0">
                <a:solidFill>
                  <a:schemeClr val="tx1"/>
                </a:solidFill>
                <a:latin typeface="+mn-lt"/>
                <a:ea typeface="+mn-ea"/>
                <a:cs typeface="+mn-cs"/>
              </a:rPr>
              <a:t>theSearchFragment</a:t>
            </a:r>
            <a:r>
              <a:rPr lang="en-US" sz="1200" kern="1200" dirty="0" smtClean="0">
                <a:solidFill>
                  <a:schemeClr val="tx1"/>
                </a:solidFill>
                <a:latin typeface="+mn-lt"/>
                <a:ea typeface="+mn-ea"/>
                <a:cs typeface="+mn-cs"/>
              </a:rPr>
              <a:t>, which renders them into a </a:t>
            </a:r>
            <a:r>
              <a:rPr lang="en-US" sz="1200" kern="1200" dirty="0" err="1" smtClean="0">
                <a:solidFill>
                  <a:schemeClr val="tx1"/>
                </a:solidFill>
                <a:latin typeface="+mn-lt"/>
                <a:ea typeface="+mn-ea"/>
                <a:cs typeface="+mn-cs"/>
              </a:rPr>
              <a:t>RowsFragment</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12</a:t>
            </a:fld>
            <a:endParaRPr lang="en-US"/>
          </a:p>
        </p:txBody>
      </p:sp>
    </p:spTree>
    <p:extLst>
      <p:ext uri="{BB962C8B-B14F-4D97-AF65-F5344CB8AC3E}">
        <p14:creationId xmlns:p14="http://schemas.microsoft.com/office/powerpoint/2010/main" val="2121271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kern="1200" dirty="0" err="1" smtClean="0">
                <a:solidFill>
                  <a:schemeClr val="tx1"/>
                </a:solidFill>
                <a:latin typeface="+mn-lt"/>
                <a:ea typeface="+mn-ea"/>
                <a:cs typeface="+mn-cs"/>
              </a:rPr>
              <a:t>BrowseFragment</a:t>
            </a:r>
            <a:r>
              <a:rPr lang="en-US" sz="1200" kern="1200" dirty="0" smtClean="0">
                <a:solidFill>
                  <a:schemeClr val="tx1"/>
                </a:solidFill>
                <a:latin typeface="+mn-lt"/>
                <a:ea typeface="+mn-ea"/>
                <a:cs typeface="+mn-cs"/>
              </a:rPr>
              <a:t> - A fragment for creating a primary layout for browsing categories and rows of media items.</a:t>
            </a:r>
          </a:p>
          <a:p>
            <a:pPr marL="171450" indent="-171450">
              <a:buFontTx/>
              <a:buChar char="-"/>
            </a:pPr>
            <a:r>
              <a:rPr lang="en-US" sz="1200" kern="1200" dirty="0" smtClean="0">
                <a:solidFill>
                  <a:schemeClr val="tx1"/>
                </a:solidFill>
                <a:latin typeface="+mn-lt"/>
                <a:ea typeface="+mn-ea"/>
                <a:cs typeface="+mn-cs"/>
              </a:rPr>
              <a:t>I like to think</a:t>
            </a:r>
            <a:r>
              <a:rPr lang="en-US" sz="1200" kern="1200" baseline="0" dirty="0" smtClean="0">
                <a:solidFill>
                  <a:schemeClr val="tx1"/>
                </a:solidFill>
                <a:latin typeface="+mn-lt"/>
                <a:ea typeface="+mn-ea"/>
                <a:cs typeface="+mn-cs"/>
              </a:rPr>
              <a:t> of this as the menu of your TV application.</a:t>
            </a:r>
          </a:p>
          <a:p>
            <a:pPr marL="171450" indent="-171450">
              <a:buFontTx/>
              <a:buChar char="-"/>
            </a:pPr>
            <a:r>
              <a:rPr lang="en-US" sz="1200" kern="1200" baseline="0" dirty="0" smtClean="0">
                <a:solidFill>
                  <a:schemeClr val="tx1"/>
                </a:solidFill>
                <a:latin typeface="+mn-lt"/>
                <a:ea typeface="+mn-ea"/>
                <a:cs typeface="+mn-cs"/>
              </a:rPr>
              <a:t>On the left side of the screen is a listing of categories, on the right the list of selectable items within the highlighted category</a:t>
            </a:r>
          </a:p>
          <a:p>
            <a:pPr marL="171450" indent="-171450">
              <a:buFontTx/>
              <a:buChar char="-"/>
            </a:pPr>
            <a:r>
              <a:rPr lang="en-US" sz="1200" kern="1200" baseline="0" dirty="0" smtClean="0">
                <a:solidFill>
                  <a:schemeClr val="tx1"/>
                </a:solidFill>
                <a:latin typeface="+mn-lt"/>
                <a:ea typeface="+mn-ea"/>
                <a:cs typeface="+mn-cs"/>
              </a:rPr>
              <a:t>When you navigate to the right from the list of categories, the category drawer collapses to reveal a focus on your selectable items</a:t>
            </a:r>
          </a:p>
        </p:txBody>
      </p:sp>
      <p:sp>
        <p:nvSpPr>
          <p:cNvPr id="4" name="Slide Number Placeholder 3"/>
          <p:cNvSpPr>
            <a:spLocks noGrp="1"/>
          </p:cNvSpPr>
          <p:nvPr>
            <p:ph type="sldNum" sz="quarter" idx="10"/>
          </p:nvPr>
        </p:nvSpPr>
        <p:spPr/>
        <p:txBody>
          <a:bodyPr/>
          <a:lstStyle/>
          <a:p>
            <a:fld id="{892F66B6-E1BB-724C-8A10-50DC9353FB32}" type="slidenum">
              <a:rPr lang="en-US" smtClean="0"/>
              <a:t>13</a:t>
            </a:fld>
            <a:endParaRPr lang="en-US"/>
          </a:p>
        </p:txBody>
      </p:sp>
    </p:spTree>
    <p:extLst>
      <p:ext uri="{BB962C8B-B14F-4D97-AF65-F5344CB8AC3E}">
        <p14:creationId xmlns:p14="http://schemas.microsoft.com/office/powerpoint/2010/main" val="2196208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There</a:t>
            </a:r>
            <a:r>
              <a:rPr lang="en-US" baseline="0" dirty="0" smtClean="0"/>
              <a:t> isn’t a </a:t>
            </a:r>
            <a:r>
              <a:rPr lang="en-US" dirty="0" smtClean="0"/>
              <a:t>decent amount of coding</a:t>
            </a:r>
            <a:r>
              <a:rPr lang="en-US" baseline="0" dirty="0" smtClean="0"/>
              <a:t> that goes into extending and customizing the </a:t>
            </a:r>
            <a:r>
              <a:rPr lang="en-US" baseline="0" dirty="0" err="1" smtClean="0"/>
              <a:t>BrowseFragment</a:t>
            </a:r>
            <a:endParaRPr lang="en-US" baseline="0" dirty="0" smtClean="0"/>
          </a:p>
          <a:p>
            <a:pPr marL="171450" indent="-171450">
              <a:buFontTx/>
              <a:buChar char="-"/>
            </a:pPr>
            <a:r>
              <a:rPr lang="en-US" baseline="0" dirty="0" smtClean="0"/>
              <a:t>Steps:</a:t>
            </a:r>
          </a:p>
          <a:p>
            <a:pPr marL="628650" lvl="1" indent="-171450">
              <a:buFontTx/>
              <a:buChar char="-"/>
            </a:pPr>
            <a:r>
              <a:rPr lang="en-US" baseline="0" dirty="0" smtClean="0"/>
              <a:t>Extend </a:t>
            </a:r>
            <a:r>
              <a:rPr lang="en-US" baseline="0" dirty="0" err="1" smtClean="0"/>
              <a:t>BrowseFragment</a:t>
            </a:r>
            <a:endParaRPr lang="en-US" baseline="0" dirty="0" smtClean="0"/>
          </a:p>
          <a:p>
            <a:pPr marL="628650" lvl="1" indent="-171450">
              <a:buFontTx/>
              <a:buChar char="-"/>
            </a:pPr>
            <a:r>
              <a:rPr lang="en-US" baseline="0" dirty="0" smtClean="0"/>
              <a:t>Use the ‘necessary’ convenience methods provided by new fragment, such as the brand color, search icon color, allowing headers (categories)</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14</a:t>
            </a:fld>
            <a:endParaRPr lang="en-US"/>
          </a:p>
        </p:txBody>
      </p:sp>
    </p:spTree>
    <p:extLst>
      <p:ext uri="{BB962C8B-B14F-4D97-AF65-F5344CB8AC3E}">
        <p14:creationId xmlns:p14="http://schemas.microsoft.com/office/powerpoint/2010/main" val="3763847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BrowseFragment</a:t>
            </a:r>
            <a:r>
              <a:rPr lang="en-US" baseline="0" dirty="0" smtClean="0"/>
              <a:t> uses a presenter/adapter pattern to display information. The </a:t>
            </a:r>
            <a:r>
              <a:rPr lang="en-US" sz="1200" kern="1200" baseline="0" dirty="0" smtClean="0">
                <a:solidFill>
                  <a:schemeClr val="tx1"/>
                </a:solidFill>
                <a:latin typeface="+mn-lt"/>
                <a:ea typeface="+mn-ea"/>
                <a:cs typeface="+mn-cs"/>
              </a:rPr>
              <a:t>p</a:t>
            </a:r>
            <a:r>
              <a:rPr lang="en-US" sz="1200" kern="1200" dirty="0" smtClean="0">
                <a:solidFill>
                  <a:schemeClr val="tx1"/>
                </a:solidFill>
                <a:latin typeface="+mn-lt"/>
                <a:ea typeface="+mn-ea"/>
                <a:cs typeface="+mn-cs"/>
              </a:rPr>
              <a:t>resenter</a:t>
            </a:r>
            <a:r>
              <a:rPr lang="en-US" sz="1200" kern="1200" baseline="0" dirty="0" smtClean="0">
                <a:solidFill>
                  <a:schemeClr val="tx1"/>
                </a:solidFill>
                <a:latin typeface="+mn-lt"/>
                <a:ea typeface="+mn-ea"/>
                <a:cs typeface="+mn-cs"/>
              </a:rPr>
              <a:t> structure</a:t>
            </a:r>
            <a:r>
              <a:rPr lang="en-US" sz="1200" kern="1200" dirty="0" smtClean="0">
                <a:solidFill>
                  <a:schemeClr val="tx1"/>
                </a:solidFill>
                <a:latin typeface="+mn-lt"/>
                <a:ea typeface="+mn-ea"/>
                <a:cs typeface="+mn-cs"/>
              </a:rPr>
              <a:t> is a mix between view holder for recycler</a:t>
            </a:r>
            <a:r>
              <a:rPr lang="en-US" sz="1200" kern="1200" baseline="0" dirty="0" smtClean="0">
                <a:solidFill>
                  <a:schemeClr val="tx1"/>
                </a:solidFill>
                <a:latin typeface="+mn-lt"/>
                <a:ea typeface="+mn-ea"/>
                <a:cs typeface="+mn-cs"/>
              </a:rPr>
              <a:t> views and </a:t>
            </a:r>
            <a:r>
              <a:rPr lang="en-US" sz="1200" kern="1200" dirty="0" smtClean="0">
                <a:solidFill>
                  <a:schemeClr val="tx1"/>
                </a:solidFill>
                <a:latin typeface="+mn-lt"/>
                <a:ea typeface="+mn-ea"/>
                <a:cs typeface="+mn-cs"/>
              </a:rPr>
              <a:t>recycler view adapters. I say this because the presenter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is responsible for both inflating its view, holding the view, and finally populating it</a:t>
            </a:r>
            <a:r>
              <a:rPr lang="en-US" sz="1200" kern="1200" baseline="0" dirty="0" smtClean="0">
                <a:solidFill>
                  <a:schemeClr val="tx1"/>
                </a:solidFill>
                <a:latin typeface="+mn-lt"/>
                <a:ea typeface="+mn-ea"/>
                <a:cs typeface="+mn-cs"/>
              </a:rPr>
              <a:t> but is NOT the adapter for the list.</a:t>
            </a:r>
            <a:endParaRPr lang="en-US" dirty="0" smtClean="0"/>
          </a:p>
          <a:p>
            <a:pPr marL="171450" indent="-171450">
              <a:buFontTx/>
              <a:buChar char="-"/>
            </a:pPr>
            <a:r>
              <a:rPr lang="en-US" dirty="0" smtClean="0"/>
              <a:t>Create a Presenter</a:t>
            </a:r>
            <a:r>
              <a:rPr lang="en-US" baseline="0" dirty="0" smtClean="0"/>
              <a:t> for your information.</a:t>
            </a:r>
          </a:p>
          <a:p>
            <a:pPr marL="171450" indent="-171450">
              <a:buFontTx/>
              <a:buChar char="-"/>
            </a:pPr>
            <a:r>
              <a:rPr lang="en-US" baseline="0" dirty="0" err="1" smtClean="0"/>
              <a:t>TankLevelItem</a:t>
            </a:r>
            <a:r>
              <a:rPr lang="en-US" baseline="0" dirty="0" smtClean="0"/>
              <a:t> is a POJO (Plain Old Java Object) with two fields. One is a String and the other a </a:t>
            </a:r>
            <a:r>
              <a:rPr lang="en-US" baseline="0" dirty="0" err="1" smtClean="0"/>
              <a:t>Drawable</a:t>
            </a:r>
            <a:r>
              <a:rPr lang="en-US" baseline="0" dirty="0" smtClean="0"/>
              <a:t>.</a:t>
            </a:r>
          </a:p>
          <a:p>
            <a:pPr marL="171450" indent="-171450">
              <a:buFontTx/>
              <a:buChar char="-"/>
            </a:pPr>
            <a:r>
              <a:rPr lang="en-US" baseline="0" dirty="0" smtClean="0"/>
              <a:t>Note: if you don’t set your view to focusable the user will not be able to select it</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15</a:t>
            </a:fld>
            <a:endParaRPr lang="en-US"/>
          </a:p>
        </p:txBody>
      </p:sp>
    </p:spTree>
    <p:extLst>
      <p:ext uri="{BB962C8B-B14F-4D97-AF65-F5344CB8AC3E}">
        <p14:creationId xmlns:p14="http://schemas.microsoft.com/office/powerpoint/2010/main" val="3915280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want to take the </a:t>
            </a:r>
            <a:r>
              <a:rPr lang="en-US" baseline="0" dirty="0" err="1" smtClean="0"/>
              <a:t>TankLevelItem</a:t>
            </a:r>
            <a:r>
              <a:rPr lang="en-US" baseline="0" dirty="0" smtClean="0"/>
              <a:t> POJO, set its attributes which will help customize the view, and add it to the adapter we’ve instantiated using our </a:t>
            </a:r>
            <a:r>
              <a:rPr lang="en-US" baseline="0" dirty="0" err="1" smtClean="0"/>
              <a:t>TankLevelPresenter</a:t>
            </a:r>
            <a:r>
              <a:rPr lang="en-US" baseline="0" dirty="0" smtClean="0"/>
              <a:t>.</a:t>
            </a:r>
          </a:p>
          <a:p>
            <a:pPr marL="171450" indent="-171450">
              <a:buFontTx/>
              <a:buChar char="-"/>
            </a:pPr>
            <a:r>
              <a:rPr lang="en-US" baseline="0" dirty="0" smtClean="0"/>
              <a:t>The next step is creating a </a:t>
            </a:r>
            <a:r>
              <a:rPr lang="en-US" baseline="0" dirty="0" err="1" smtClean="0"/>
              <a:t>HeaderItem</a:t>
            </a:r>
            <a:r>
              <a:rPr lang="en-US" baseline="0" dirty="0" smtClean="0"/>
              <a:t> for the row. A </a:t>
            </a:r>
            <a:r>
              <a:rPr lang="en-US" baseline="0" dirty="0" err="1" smtClean="0"/>
              <a:t>HeaderItem</a:t>
            </a:r>
            <a:r>
              <a:rPr lang="en-US" baseline="0" dirty="0" smtClean="0"/>
              <a:t> is the category the selectable tank level is associated with. </a:t>
            </a:r>
          </a:p>
          <a:p>
            <a:pPr marL="628650" lvl="1" indent="-171450">
              <a:buFontTx/>
              <a:buChar char="-"/>
            </a:pPr>
            <a:r>
              <a:rPr lang="en-US" baseline="0" dirty="0" smtClean="0"/>
              <a:t>It is important to note, you are able to set the image of the header row unfortunately there is a known bug with setting the resource </a:t>
            </a:r>
            <a:r>
              <a:rPr lang="en-US" baseline="0" dirty="0" err="1" smtClean="0"/>
              <a:t>uri</a:t>
            </a:r>
            <a:r>
              <a:rPr lang="en-US" baseline="0" dirty="0" smtClean="0"/>
              <a:t> of the image in the header item and the image not appearing</a:t>
            </a:r>
          </a:p>
          <a:p>
            <a:pPr marL="171450" lvl="0" indent="-171450">
              <a:buFontTx/>
              <a:buChar char="-"/>
            </a:pPr>
            <a:r>
              <a:rPr lang="en-US" baseline="0" dirty="0" smtClean="0"/>
              <a:t>Finally we want to create a new list row with the header and our adapter. This list row will then get encapsulated into yet another adapter responsible for cycling threw rows in the list.</a:t>
            </a:r>
          </a:p>
          <a:p>
            <a:pPr marL="171450" lvl="0" indent="-171450">
              <a:buFontTx/>
              <a:buChar char="-"/>
            </a:pPr>
            <a:r>
              <a:rPr lang="en-US" baseline="0" dirty="0" smtClean="0"/>
              <a:t>The reason we need two adapters is because one adapter will handle scrolling horizontally, while the other handles scrolling vertically.</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16</a:t>
            </a:fld>
            <a:endParaRPr lang="en-US"/>
          </a:p>
        </p:txBody>
      </p:sp>
    </p:spTree>
    <p:extLst>
      <p:ext uri="{BB962C8B-B14F-4D97-AF65-F5344CB8AC3E}">
        <p14:creationId xmlns:p14="http://schemas.microsoft.com/office/powerpoint/2010/main" val="1845813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 slide is ugly because its</a:t>
            </a:r>
            <a:r>
              <a:rPr lang="en-US" baseline="0" dirty="0" smtClean="0"/>
              <a:t> so important you need to notice it and </a:t>
            </a:r>
            <a:r>
              <a:rPr lang="en-US" baseline="0" smtClean="0"/>
              <a:t>remember it.</a:t>
            </a:r>
            <a:endParaRPr lang="en-US" baseline="0" dirty="0" smtClean="0"/>
          </a:p>
          <a:p>
            <a:pPr marL="171450" indent="-171450">
              <a:buFontTx/>
              <a:buChar char="-"/>
            </a:pPr>
            <a:r>
              <a:rPr lang="en-US" baseline="0" dirty="0" smtClean="0"/>
              <a:t>You must call </a:t>
            </a:r>
            <a:r>
              <a:rPr lang="en-US" baseline="0" dirty="0" err="1" smtClean="0"/>
              <a:t>setAdapter</a:t>
            </a:r>
            <a:r>
              <a:rPr lang="en-US" baseline="0" dirty="0" smtClean="0"/>
              <a:t> in the </a:t>
            </a:r>
            <a:r>
              <a:rPr lang="en-US" baseline="0" dirty="0" err="1" smtClean="0"/>
              <a:t>BrowseFragment</a:t>
            </a:r>
            <a:r>
              <a:rPr lang="en-US" baseline="0" dirty="0" smtClean="0"/>
              <a:t>, passing in the adapter we’ve just created. If you don’t do this, nothing will show up!</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17</a:t>
            </a:fld>
            <a:endParaRPr lang="en-US"/>
          </a:p>
        </p:txBody>
      </p:sp>
    </p:spTree>
    <p:extLst>
      <p:ext uri="{BB962C8B-B14F-4D97-AF65-F5344CB8AC3E}">
        <p14:creationId xmlns:p14="http://schemas.microsoft.com/office/powerpoint/2010/main" val="1798929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Video of browse fragment navigation</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18</a:t>
            </a:fld>
            <a:endParaRPr lang="en-US"/>
          </a:p>
        </p:txBody>
      </p:sp>
    </p:spTree>
    <p:extLst>
      <p:ext uri="{BB962C8B-B14F-4D97-AF65-F5344CB8AC3E}">
        <p14:creationId xmlns:p14="http://schemas.microsoft.com/office/powerpoint/2010/main" val="2338733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dirty="0" err="1" smtClean="0">
                <a:solidFill>
                  <a:schemeClr val="tx1"/>
                </a:solidFill>
                <a:latin typeface="+mn-lt"/>
                <a:ea typeface="+mn-ea"/>
                <a:cs typeface="+mn-cs"/>
              </a:rPr>
              <a:t>DetailsFragment</a:t>
            </a:r>
            <a:r>
              <a:rPr lang="en-US" sz="1200" kern="1200" dirty="0" smtClean="0">
                <a:solidFill>
                  <a:schemeClr val="tx1"/>
                </a:solidFill>
                <a:latin typeface="+mn-lt"/>
                <a:ea typeface="+mn-ea"/>
                <a:cs typeface="+mn-cs"/>
              </a:rPr>
              <a:t> - A wrapper fragment for </a:t>
            </a:r>
            <a:r>
              <a:rPr lang="en-US" sz="1200" kern="1200" dirty="0" err="1" smtClean="0">
                <a:solidFill>
                  <a:schemeClr val="tx1"/>
                </a:solidFill>
                <a:latin typeface="+mn-lt"/>
                <a:ea typeface="+mn-ea"/>
                <a:cs typeface="+mn-cs"/>
              </a:rPr>
              <a:t>Leanback</a:t>
            </a:r>
            <a:r>
              <a:rPr lang="en-US" sz="1200" kern="1200" dirty="0" smtClean="0">
                <a:solidFill>
                  <a:schemeClr val="tx1"/>
                </a:solidFill>
                <a:latin typeface="+mn-lt"/>
                <a:ea typeface="+mn-ea"/>
                <a:cs typeface="+mn-cs"/>
              </a:rPr>
              <a:t> details screens.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latin typeface="+mn-lt"/>
                <a:ea typeface="+mn-ea"/>
                <a:cs typeface="+mn-cs"/>
              </a:rPr>
              <a:t>I like to think</a:t>
            </a:r>
            <a:r>
              <a:rPr lang="en-US" sz="1200" kern="1200" baseline="0" dirty="0" smtClean="0">
                <a:solidFill>
                  <a:schemeClr val="tx1"/>
                </a:solidFill>
                <a:latin typeface="+mn-lt"/>
                <a:ea typeface="+mn-ea"/>
                <a:cs typeface="+mn-cs"/>
              </a:rPr>
              <a:t> of this as the purchase merchandise menu of your TV application.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latin typeface="+mn-lt"/>
                <a:ea typeface="+mn-ea"/>
                <a:cs typeface="+mn-cs"/>
              </a:rPr>
              <a:t>The name of this view is self explanatory, it lists more information about the item selected on the previous screen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latin typeface="+mn-lt"/>
                <a:ea typeface="+mn-ea"/>
                <a:cs typeface="+mn-cs"/>
              </a:rPr>
              <a:t>Each details panel has the option to add Actions. These actions can be anything, calls to the back end, ways to launch new views, etc.</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19</a:t>
            </a:fld>
            <a:endParaRPr lang="en-US"/>
          </a:p>
        </p:txBody>
      </p:sp>
    </p:spTree>
    <p:extLst>
      <p:ext uri="{BB962C8B-B14F-4D97-AF65-F5344CB8AC3E}">
        <p14:creationId xmlns:p14="http://schemas.microsoft.com/office/powerpoint/2010/main" val="3579519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This is a quote directly from Google</a:t>
            </a:r>
          </a:p>
          <a:p>
            <a:pPr marL="171450" indent="-171450">
              <a:buFontTx/>
              <a:buChar char="-"/>
            </a:pPr>
            <a:r>
              <a:rPr lang="en-US" baseline="0" dirty="0" smtClean="0"/>
              <a:t>Android TV is exactly that, its Android that uses a new support library for enhanced user views with more cinematic experiences.</a:t>
            </a:r>
          </a:p>
          <a:p>
            <a:pPr marL="171450" indent="-171450">
              <a:buFontTx/>
              <a:buChar char="-"/>
            </a:pPr>
            <a:r>
              <a:rPr lang="en-US" baseline="0" dirty="0" smtClean="0"/>
              <a:t>Interactions are fluid, intuitive and fast</a:t>
            </a:r>
          </a:p>
          <a:p>
            <a:pPr marL="171450" indent="-171450">
              <a:buFontTx/>
              <a:buChar char="-"/>
            </a:pPr>
            <a:r>
              <a:rPr lang="en-US" baseline="0" dirty="0" smtClean="0"/>
              <a:t>Very similar to what some entertainment apps already use on mobile phones, such as Netflix &amp; </a:t>
            </a:r>
            <a:r>
              <a:rPr lang="en-US" baseline="0" dirty="0" err="1" smtClean="0"/>
              <a:t>Roku</a:t>
            </a:r>
            <a:r>
              <a:rPr lang="en-US" baseline="0" dirty="0" smtClean="0"/>
              <a:t>. You can see in the picture the ‘ribbon’ type view, similar to Netflix &amp; </a:t>
            </a:r>
            <a:r>
              <a:rPr lang="en-US" baseline="0" dirty="0" err="1" smtClean="0"/>
              <a:t>Roku</a:t>
            </a:r>
            <a:r>
              <a:rPr lang="en-US" baseline="0" dirty="0" smtClean="0"/>
              <a:t>, Android TV makes heavy use of. As an example you can see the image on the right is from a </a:t>
            </a:r>
            <a:r>
              <a:rPr lang="en-US" baseline="0" dirty="0" err="1" smtClean="0"/>
              <a:t>Roku</a:t>
            </a:r>
            <a:r>
              <a:rPr lang="en-US" baseline="0" dirty="0" smtClean="0"/>
              <a:t> user interface.</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2</a:t>
            </a:fld>
            <a:endParaRPr lang="en-US"/>
          </a:p>
        </p:txBody>
      </p:sp>
    </p:spTree>
    <p:extLst>
      <p:ext uri="{BB962C8B-B14F-4D97-AF65-F5344CB8AC3E}">
        <p14:creationId xmlns:p14="http://schemas.microsoft.com/office/powerpoint/2010/main" val="3510788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There’s much less</a:t>
            </a:r>
            <a:r>
              <a:rPr lang="en-US" baseline="0" dirty="0" smtClean="0"/>
              <a:t> to the view because there’s much less to this view; no header items to worry about, no brand color, etc. </a:t>
            </a:r>
          </a:p>
          <a:p>
            <a:pPr marL="628650" lvl="1" indent="-171450">
              <a:buFontTx/>
              <a:buChar char="-"/>
            </a:pPr>
            <a:r>
              <a:rPr lang="en-US" baseline="0" dirty="0" smtClean="0"/>
              <a:t>You can however allow the view transitions to occur between opening and closing the fragments; although this isn’t new with details fragment but new with Lollipop.</a:t>
            </a:r>
          </a:p>
          <a:p>
            <a:pPr marL="171450" lvl="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20</a:t>
            </a:fld>
            <a:endParaRPr lang="en-US"/>
          </a:p>
        </p:txBody>
      </p:sp>
    </p:spTree>
    <p:extLst>
      <p:ext uri="{BB962C8B-B14F-4D97-AF65-F5344CB8AC3E}">
        <p14:creationId xmlns:p14="http://schemas.microsoft.com/office/powerpoint/2010/main" val="413651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Just like with the </a:t>
            </a:r>
            <a:r>
              <a:rPr lang="en-US" dirty="0" err="1" smtClean="0"/>
              <a:t>BrowseFragment</a:t>
            </a:r>
            <a:r>
              <a:rPr lang="en-US" baseline="0" dirty="0" smtClean="0"/>
              <a:t> we want to create an extension of the relevant presenter. In this case the presenter is </a:t>
            </a:r>
            <a:r>
              <a:rPr lang="en-US" baseline="0" dirty="0" err="1" smtClean="0"/>
              <a:t>AbstractDetailsDescriptionPresenter</a:t>
            </a:r>
            <a:r>
              <a:rPr lang="en-US" baseline="0" dirty="0" smtClean="0"/>
              <a:t>. </a:t>
            </a:r>
          </a:p>
          <a:p>
            <a:pPr marL="171450" indent="-171450">
              <a:buFontTx/>
              <a:buChar char="-"/>
            </a:pPr>
            <a:r>
              <a:rPr lang="en-US" baseline="0" dirty="0" smtClean="0"/>
              <a:t>Unlike the Presenter used for the </a:t>
            </a:r>
            <a:r>
              <a:rPr lang="en-US" baseline="0" dirty="0" err="1" smtClean="0"/>
              <a:t>BrowseFragment</a:t>
            </a:r>
            <a:r>
              <a:rPr lang="en-US" baseline="0" dirty="0" smtClean="0"/>
              <a:t> this presenter only has one event, </a:t>
            </a:r>
            <a:r>
              <a:rPr lang="en-US" baseline="0" dirty="0" err="1" smtClean="0"/>
              <a:t>onBindDescription</a:t>
            </a:r>
            <a:r>
              <a:rPr lang="en-US" baseline="0" dirty="0" smtClean="0"/>
              <a:t> which passes in its own specific instance of </a:t>
            </a:r>
            <a:r>
              <a:rPr lang="en-US" baseline="0" dirty="0" err="1" smtClean="0"/>
              <a:t>ViewHolder</a:t>
            </a:r>
            <a:r>
              <a:rPr lang="en-US" baseline="0" dirty="0" smtClean="0"/>
              <a:t>. So there isn’t much wiggle room in terms of flexibility, but it is a free widget so oh well.</a:t>
            </a:r>
          </a:p>
          <a:p>
            <a:pPr marL="171450" indent="-171450">
              <a:buFontTx/>
              <a:buChar char="-"/>
            </a:pPr>
            <a:r>
              <a:rPr lang="en-US" baseline="0" dirty="0" smtClean="0"/>
              <a:t>We’ll then populate that view holder with our three fields from the </a:t>
            </a:r>
            <a:r>
              <a:rPr lang="en-US" baseline="0" dirty="0" err="1" smtClean="0"/>
              <a:t>AboutItem</a:t>
            </a:r>
            <a:r>
              <a:rPr lang="en-US" baseline="0" dirty="0" smtClean="0"/>
              <a:t> POJO</a:t>
            </a:r>
          </a:p>
        </p:txBody>
      </p:sp>
      <p:sp>
        <p:nvSpPr>
          <p:cNvPr id="4" name="Slide Number Placeholder 3"/>
          <p:cNvSpPr>
            <a:spLocks noGrp="1"/>
          </p:cNvSpPr>
          <p:nvPr>
            <p:ph type="sldNum" sz="quarter" idx="10"/>
          </p:nvPr>
        </p:nvSpPr>
        <p:spPr/>
        <p:txBody>
          <a:bodyPr/>
          <a:lstStyle/>
          <a:p>
            <a:fld id="{892F66B6-E1BB-724C-8A10-50DC9353FB32}" type="slidenum">
              <a:rPr lang="en-US" smtClean="0"/>
              <a:t>21</a:t>
            </a:fld>
            <a:endParaRPr lang="en-US"/>
          </a:p>
        </p:txBody>
      </p:sp>
    </p:spTree>
    <p:extLst>
      <p:ext uri="{BB962C8B-B14F-4D97-AF65-F5344CB8AC3E}">
        <p14:creationId xmlns:p14="http://schemas.microsoft.com/office/powerpoint/2010/main" val="1303359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Declare an instance of the </a:t>
            </a:r>
            <a:r>
              <a:rPr lang="en-US" dirty="0" err="1" smtClean="0"/>
              <a:t>DetailsOverviewRowPresenter</a:t>
            </a:r>
            <a:r>
              <a:rPr lang="en-US" dirty="0" smtClean="0"/>
              <a:t> and pass it our instance</a:t>
            </a:r>
            <a:r>
              <a:rPr lang="en-US" baseline="0" dirty="0" smtClean="0"/>
              <a:t> of the </a:t>
            </a:r>
            <a:r>
              <a:rPr lang="en-US" baseline="0" dirty="0" err="1" smtClean="0"/>
              <a:t>AbstractDetailsDescriptionPresenter</a:t>
            </a:r>
            <a:r>
              <a:rPr lang="en-US" baseline="0" dirty="0" smtClean="0"/>
              <a:t>. Here we can set the background and add as many actions as we want that do whatever we want.</a:t>
            </a:r>
          </a:p>
          <a:p>
            <a:pPr marL="171450" indent="-171450">
              <a:buFontTx/>
              <a:buChar char="-"/>
            </a:pPr>
            <a:r>
              <a:rPr lang="en-US" baseline="0" dirty="0" smtClean="0"/>
              <a:t>Declare an instance of the </a:t>
            </a:r>
            <a:r>
              <a:rPr lang="en-US" baseline="0" dirty="0" err="1" smtClean="0"/>
              <a:t>ClassPresenterSelector</a:t>
            </a:r>
            <a:r>
              <a:rPr lang="en-US" baseline="0" dirty="0" smtClean="0"/>
              <a:t>; this is the first time I’ve mentioned this. This creates a </a:t>
            </a:r>
            <a:r>
              <a:rPr lang="en-US" baseline="0" dirty="0" err="1" smtClean="0"/>
              <a:t>sudo</a:t>
            </a:r>
            <a:r>
              <a:rPr lang="en-US" baseline="0" dirty="0" smtClean="0"/>
              <a:t> category type navigation without having the floating header or category. We add the instance of row presenter to it as well as an instance of </a:t>
            </a:r>
            <a:r>
              <a:rPr lang="en-US" baseline="0" dirty="0" err="1" smtClean="0"/>
              <a:t>ListRowPresenter</a:t>
            </a:r>
            <a:r>
              <a:rPr lang="en-US" baseline="0" dirty="0" smtClean="0"/>
              <a:t>.  This official documentation says: ‘’</a:t>
            </a:r>
            <a:r>
              <a:rPr lang="en-US" sz="1200" kern="1200" dirty="0" smtClean="0">
                <a:solidFill>
                  <a:schemeClr val="tx1"/>
                </a:solidFill>
                <a:latin typeface="+mn-lt"/>
                <a:ea typeface="+mn-ea"/>
                <a:cs typeface="+mn-cs"/>
              </a:rPr>
              <a:t> A </a:t>
            </a:r>
            <a:r>
              <a:rPr lang="en-US" sz="1200" kern="1200" dirty="0" err="1" smtClean="0">
                <a:solidFill>
                  <a:schemeClr val="tx1"/>
                </a:solidFill>
                <a:latin typeface="+mn-lt"/>
                <a:ea typeface="+mn-ea"/>
                <a:cs typeface="+mn-cs"/>
              </a:rPr>
              <a:t>ClassPresenterSelector</a:t>
            </a:r>
            <a:r>
              <a:rPr lang="en-US" sz="1200" kern="1200" dirty="0" smtClean="0">
                <a:solidFill>
                  <a:schemeClr val="tx1"/>
                </a:solidFill>
                <a:latin typeface="+mn-lt"/>
                <a:ea typeface="+mn-ea"/>
                <a:cs typeface="+mn-cs"/>
              </a:rPr>
              <a:t> selects a Presenter based on the item's Java class.” So when we add the </a:t>
            </a:r>
            <a:r>
              <a:rPr lang="en-US" sz="1200" kern="1200" dirty="0" err="1" smtClean="0">
                <a:solidFill>
                  <a:schemeClr val="tx1"/>
                </a:solidFill>
                <a:latin typeface="+mn-lt"/>
                <a:ea typeface="+mn-ea"/>
                <a:cs typeface="+mn-cs"/>
              </a:rPr>
              <a:t>rowPresenter</a:t>
            </a:r>
            <a:r>
              <a:rPr lang="en-US" sz="1200" kern="1200" dirty="0" smtClean="0">
                <a:solidFill>
                  <a:schemeClr val="tx1"/>
                </a:solidFill>
                <a:latin typeface="+mn-lt"/>
                <a:ea typeface="+mn-ea"/>
                <a:cs typeface="+mn-cs"/>
              </a:rPr>
              <a:t> we’re mapping it to the </a:t>
            </a:r>
            <a:r>
              <a:rPr lang="en-US" sz="1200" kern="1200" dirty="0" err="1" smtClean="0">
                <a:solidFill>
                  <a:schemeClr val="tx1"/>
                </a:solidFill>
                <a:latin typeface="+mn-lt"/>
                <a:ea typeface="+mn-ea"/>
                <a:cs typeface="+mn-cs"/>
              </a:rPr>
              <a:t>DetailsOverviewRow</a:t>
            </a:r>
            <a:r>
              <a:rPr lang="en-US" sz="1200" kern="1200" dirty="0" smtClean="0">
                <a:solidFill>
                  <a:schemeClr val="tx1"/>
                </a:solidFill>
                <a:latin typeface="+mn-lt"/>
                <a:ea typeface="+mn-ea"/>
                <a:cs typeface="+mn-cs"/>
              </a:rPr>
              <a:t> class. Meaning when that class</a:t>
            </a:r>
            <a:r>
              <a:rPr lang="en-US" sz="1200" kern="1200" baseline="0" dirty="0" smtClean="0">
                <a:solidFill>
                  <a:schemeClr val="tx1"/>
                </a:solidFill>
                <a:latin typeface="+mn-lt"/>
                <a:ea typeface="+mn-ea"/>
                <a:cs typeface="+mn-cs"/>
              </a:rPr>
              <a:t> is needed by the presenter selector it uses that instance.</a:t>
            </a:r>
          </a:p>
          <a:p>
            <a:pPr marL="171450" indent="-171450">
              <a:buFontTx/>
              <a:buChar char="-"/>
            </a:pPr>
            <a:r>
              <a:rPr lang="en-US" sz="1200" kern="1200" baseline="0" dirty="0" smtClean="0">
                <a:solidFill>
                  <a:schemeClr val="tx1"/>
                </a:solidFill>
                <a:latin typeface="+mn-lt"/>
                <a:ea typeface="+mn-ea"/>
                <a:cs typeface="+mn-cs"/>
              </a:rPr>
              <a:t>Finally we add the selector to the presenter selector to on instance of the adapter. The difference between the </a:t>
            </a:r>
            <a:r>
              <a:rPr lang="en-US" sz="1200" kern="1200" baseline="0" dirty="0" err="1" smtClean="0">
                <a:solidFill>
                  <a:schemeClr val="tx1"/>
                </a:solidFill>
                <a:latin typeface="+mn-lt"/>
                <a:ea typeface="+mn-ea"/>
                <a:cs typeface="+mn-cs"/>
              </a:rPr>
              <a:t>DetailsFragment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BrowseFragment</a:t>
            </a:r>
            <a:r>
              <a:rPr lang="en-US" sz="1200" kern="1200" baseline="0" dirty="0" smtClean="0">
                <a:solidFill>
                  <a:schemeClr val="tx1"/>
                </a:solidFill>
                <a:latin typeface="+mn-lt"/>
                <a:ea typeface="+mn-ea"/>
                <a:cs typeface="+mn-cs"/>
              </a:rPr>
              <a:t> is that the browse fragment had two adapters, one for </a:t>
            </a:r>
            <a:r>
              <a:rPr lang="en-US" sz="1200" kern="1200" baseline="0" dirty="0" err="1" smtClean="0">
                <a:solidFill>
                  <a:schemeClr val="tx1"/>
                </a:solidFill>
                <a:latin typeface="+mn-lt"/>
                <a:ea typeface="+mn-ea"/>
                <a:cs typeface="+mn-cs"/>
              </a:rPr>
              <a:t>veritcal</a:t>
            </a:r>
            <a:r>
              <a:rPr lang="en-US" sz="1200" kern="1200" baseline="0" dirty="0" smtClean="0">
                <a:solidFill>
                  <a:schemeClr val="tx1"/>
                </a:solidFill>
                <a:latin typeface="+mn-lt"/>
                <a:ea typeface="+mn-ea"/>
                <a:cs typeface="+mn-cs"/>
              </a:rPr>
              <a:t> scrolling and another for horizontal scrolling, this view only scrolls vertically so there’s only one adapter necessary.</a:t>
            </a:r>
            <a:endParaRPr lang="en-US" baseline="0" dirty="0" smtClean="0"/>
          </a:p>
        </p:txBody>
      </p:sp>
      <p:sp>
        <p:nvSpPr>
          <p:cNvPr id="4" name="Slide Number Placeholder 3"/>
          <p:cNvSpPr>
            <a:spLocks noGrp="1"/>
          </p:cNvSpPr>
          <p:nvPr>
            <p:ph type="sldNum" sz="quarter" idx="10"/>
          </p:nvPr>
        </p:nvSpPr>
        <p:spPr/>
        <p:txBody>
          <a:bodyPr/>
          <a:lstStyle/>
          <a:p>
            <a:fld id="{892F66B6-E1BB-724C-8A10-50DC9353FB32}" type="slidenum">
              <a:rPr lang="en-US" smtClean="0"/>
              <a:t>22</a:t>
            </a:fld>
            <a:endParaRPr lang="en-US"/>
          </a:p>
        </p:txBody>
      </p:sp>
    </p:spTree>
    <p:extLst>
      <p:ext uri="{BB962C8B-B14F-4D97-AF65-F5344CB8AC3E}">
        <p14:creationId xmlns:p14="http://schemas.microsoft.com/office/powerpoint/2010/main" val="4216218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Video of details fragment navigation</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23</a:t>
            </a:fld>
            <a:endParaRPr lang="en-US"/>
          </a:p>
        </p:txBody>
      </p:sp>
    </p:spTree>
    <p:extLst>
      <p:ext uri="{BB962C8B-B14F-4D97-AF65-F5344CB8AC3E}">
        <p14:creationId xmlns:p14="http://schemas.microsoft.com/office/powerpoint/2010/main" val="2226784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dirty="0" err="1" smtClean="0">
                <a:solidFill>
                  <a:schemeClr val="tx1"/>
                </a:solidFill>
                <a:latin typeface="+mn-lt"/>
                <a:ea typeface="+mn-ea"/>
                <a:cs typeface="+mn-cs"/>
              </a:rPr>
              <a:t>SearchFragment</a:t>
            </a:r>
            <a:r>
              <a:rPr lang="en-US" sz="1200" kern="1200" dirty="0" smtClean="0">
                <a:solidFill>
                  <a:schemeClr val="tx1"/>
                </a:solidFill>
                <a:latin typeface="+mn-lt"/>
                <a:ea typeface="+mn-ea"/>
                <a:cs typeface="+mn-cs"/>
              </a:rPr>
              <a:t> - A fragment to handle searches. The fragment receives the user's search request and passes it to the application-provided </a:t>
            </a:r>
            <a:r>
              <a:rPr lang="en-US" sz="1200" kern="1200" dirty="0" err="1" smtClean="0">
                <a:solidFill>
                  <a:schemeClr val="tx1"/>
                </a:solidFill>
                <a:latin typeface="+mn-lt"/>
                <a:ea typeface="+mn-ea"/>
                <a:cs typeface="+mn-cs"/>
              </a:rPr>
              <a:t>SearchResultProvider</a:t>
            </a:r>
            <a:r>
              <a:rPr lang="en-US" sz="1200" kern="1200" dirty="0" smtClean="0">
                <a:solidFill>
                  <a:schemeClr val="tx1"/>
                </a:solidFill>
                <a:latin typeface="+mn-lt"/>
                <a:ea typeface="+mn-ea"/>
                <a:cs typeface="+mn-cs"/>
              </a:rPr>
              <a:t>. The </a:t>
            </a:r>
            <a:r>
              <a:rPr lang="en-US" sz="1200" kern="1200" dirty="0" err="1" smtClean="0">
                <a:solidFill>
                  <a:schemeClr val="tx1"/>
                </a:solidFill>
                <a:latin typeface="+mn-lt"/>
                <a:ea typeface="+mn-ea"/>
                <a:cs typeface="+mn-cs"/>
              </a:rPr>
              <a:t>SearchResultProvider</a:t>
            </a:r>
            <a:r>
              <a:rPr lang="en-US" sz="1200" kern="1200" dirty="0" smtClean="0">
                <a:solidFill>
                  <a:schemeClr val="tx1"/>
                </a:solidFill>
                <a:latin typeface="+mn-lt"/>
                <a:ea typeface="+mn-ea"/>
                <a:cs typeface="+mn-cs"/>
              </a:rPr>
              <a:t> returns the search results to </a:t>
            </a:r>
            <a:r>
              <a:rPr lang="en-US" sz="1200" kern="1200" dirty="0" err="1" smtClean="0">
                <a:solidFill>
                  <a:schemeClr val="tx1"/>
                </a:solidFill>
                <a:latin typeface="+mn-lt"/>
                <a:ea typeface="+mn-ea"/>
                <a:cs typeface="+mn-cs"/>
              </a:rPr>
              <a:t>theSearchFragment</a:t>
            </a:r>
            <a:r>
              <a:rPr lang="en-US" sz="1200" kern="1200" dirty="0" smtClean="0">
                <a:solidFill>
                  <a:schemeClr val="tx1"/>
                </a:solidFill>
                <a:latin typeface="+mn-lt"/>
                <a:ea typeface="+mn-ea"/>
                <a:cs typeface="+mn-cs"/>
              </a:rPr>
              <a:t>, which renders them into a </a:t>
            </a:r>
            <a:r>
              <a:rPr lang="en-US" sz="1200" kern="1200" dirty="0" err="1" smtClean="0">
                <a:solidFill>
                  <a:schemeClr val="tx1"/>
                </a:solidFill>
                <a:latin typeface="+mn-lt"/>
                <a:ea typeface="+mn-ea"/>
                <a:cs typeface="+mn-cs"/>
              </a:rPr>
              <a:t>RowsFragment</a:t>
            </a:r>
            <a:r>
              <a:rPr lang="en-US" sz="1200" kern="1200" dirty="0" smtClean="0">
                <a:solidFill>
                  <a:schemeClr val="tx1"/>
                </a:solidFill>
                <a:latin typeface="+mn-lt"/>
                <a:ea typeface="+mn-ea"/>
                <a:cs typeface="+mn-cs"/>
              </a:rPr>
              <a:t>.</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24</a:t>
            </a:fld>
            <a:endParaRPr lang="en-US"/>
          </a:p>
        </p:txBody>
      </p:sp>
    </p:spTree>
    <p:extLst>
      <p:ext uri="{BB962C8B-B14F-4D97-AF65-F5344CB8AC3E}">
        <p14:creationId xmlns:p14="http://schemas.microsoft.com/office/powerpoint/2010/main" val="2368652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smtClean="0"/>
              <a:t>Extend </a:t>
            </a:r>
            <a:r>
              <a:rPr lang="en-US" b="0" dirty="0" err="1" smtClean="0"/>
              <a:t>SearchFragment</a:t>
            </a:r>
            <a:r>
              <a:rPr lang="en-US" b="0" dirty="0" smtClean="0"/>
              <a:t>.</a:t>
            </a:r>
            <a:r>
              <a:rPr lang="en-US" b="0" baseline="0" dirty="0" smtClean="0"/>
              <a:t> There isn’t anything necessary to call except </a:t>
            </a:r>
            <a:r>
              <a:rPr lang="en-US" sz="1200" b="0" kern="1200" dirty="0" err="1" smtClean="0">
                <a:solidFill>
                  <a:schemeClr val="tx1"/>
                </a:solidFill>
                <a:latin typeface="+mn-lt"/>
                <a:ea typeface="+mn-ea"/>
                <a:cs typeface="+mn-cs"/>
              </a:rPr>
              <a:t>setSearchResultProvider</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setOnItemViewClickedListener</a:t>
            </a:r>
            <a:r>
              <a:rPr lang="en-US" sz="1200" kern="1200" dirty="0" smtClean="0">
                <a:solidFill>
                  <a:schemeClr val="tx1"/>
                </a:solidFill>
                <a:latin typeface="+mn-lt"/>
                <a:ea typeface="+mn-ea"/>
                <a:cs typeface="+mn-cs"/>
              </a:rPr>
              <a:t>(</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which allow our implemented methods to be the callbacks for the result provider and click listener.</a:t>
            </a:r>
          </a:p>
          <a:p>
            <a:pPr marL="171450" indent="-171450">
              <a:buFontTx/>
              <a:buChar char="-"/>
            </a:pPr>
            <a:endParaRPr lang="en-US" b="0" dirty="0"/>
          </a:p>
        </p:txBody>
      </p:sp>
      <p:sp>
        <p:nvSpPr>
          <p:cNvPr id="4" name="Slide Number Placeholder 3"/>
          <p:cNvSpPr>
            <a:spLocks noGrp="1"/>
          </p:cNvSpPr>
          <p:nvPr>
            <p:ph type="sldNum" sz="quarter" idx="10"/>
          </p:nvPr>
        </p:nvSpPr>
        <p:spPr/>
        <p:txBody>
          <a:bodyPr/>
          <a:lstStyle/>
          <a:p>
            <a:fld id="{892F66B6-E1BB-724C-8A10-50DC9353FB32}" type="slidenum">
              <a:rPr lang="en-US" smtClean="0"/>
              <a:t>25</a:t>
            </a:fld>
            <a:endParaRPr lang="en-US"/>
          </a:p>
        </p:txBody>
      </p:sp>
    </p:spTree>
    <p:extLst>
      <p:ext uri="{BB962C8B-B14F-4D97-AF65-F5344CB8AC3E}">
        <p14:creationId xmlns:p14="http://schemas.microsoft.com/office/powerpoint/2010/main" val="53308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Create your custom runnable class. This</a:t>
            </a:r>
            <a:r>
              <a:rPr lang="en-US" baseline="0" dirty="0" smtClean="0"/>
              <a:t> one will take the context and adapter in its constructor. After the query has executed it will update the adapter with the results. Clearing I’m only populating the adapter when the search results are either ‘land’ or ‘water’. You don’t need to do this and </a:t>
            </a:r>
            <a:r>
              <a:rPr lang="en-US" baseline="0" dirty="0" err="1" smtClean="0"/>
              <a:t>infact</a:t>
            </a:r>
            <a:r>
              <a:rPr lang="en-US" baseline="0" dirty="0" smtClean="0"/>
              <a:t> I would recommend creating your own search logic.</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26</a:t>
            </a:fld>
            <a:endParaRPr lang="en-US"/>
          </a:p>
        </p:txBody>
      </p:sp>
    </p:spTree>
    <p:extLst>
      <p:ext uri="{BB962C8B-B14F-4D97-AF65-F5344CB8AC3E}">
        <p14:creationId xmlns:p14="http://schemas.microsoft.com/office/powerpoint/2010/main" val="2632909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Remember </a:t>
            </a:r>
            <a:r>
              <a:rPr lang="en-US" baseline="0" dirty="0" err="1" smtClean="0"/>
              <a:t>mDelayedLoad</a:t>
            </a:r>
            <a:r>
              <a:rPr lang="en-US" baseline="0" dirty="0" smtClean="0"/>
              <a:t> is an instance of the Runnable shown earlier.</a:t>
            </a:r>
          </a:p>
          <a:p>
            <a:pPr marL="171450" indent="-171450">
              <a:buFontTx/>
              <a:buChar char="-"/>
            </a:pPr>
            <a:r>
              <a:rPr lang="en-US" baseline="0" dirty="0" smtClean="0"/>
              <a:t>Implement the three methods necessary for </a:t>
            </a:r>
            <a:r>
              <a:rPr lang="en-US" baseline="0" dirty="0" err="1" smtClean="0"/>
              <a:t>SearchResultProvider</a:t>
            </a:r>
            <a:r>
              <a:rPr lang="en-US" baseline="0" dirty="0" smtClean="0"/>
              <a:t>. They are:</a:t>
            </a:r>
          </a:p>
          <a:p>
            <a:pPr marL="685800" lvl="1" indent="-228600">
              <a:buFont typeface="+mj-lt"/>
              <a:buAutoNum type="arabicPeriod"/>
            </a:pPr>
            <a:r>
              <a:rPr lang="en-US" baseline="0" dirty="0" err="1" smtClean="0"/>
              <a:t>getResultsAdatper</a:t>
            </a:r>
            <a:r>
              <a:rPr lang="en-US" baseline="0" dirty="0" smtClean="0"/>
              <a:t>(): which should just return the adapter</a:t>
            </a:r>
          </a:p>
          <a:p>
            <a:pPr marL="685800" lvl="1" indent="-228600">
              <a:buFont typeface="+mj-lt"/>
              <a:buAutoNum type="arabicPeriod"/>
            </a:pPr>
            <a:r>
              <a:rPr lang="en-US" baseline="0" dirty="0" err="1" smtClean="0"/>
              <a:t>onQueryTextChange</a:t>
            </a:r>
            <a:r>
              <a:rPr lang="en-US" baseline="0" dirty="0" smtClean="0"/>
              <a:t>(): which should clear the current adapter, thus clearing the views current search results. If the query is not empty we want to remove any currently executing </a:t>
            </a:r>
            <a:r>
              <a:rPr lang="en-US" baseline="0" dirty="0" err="1" smtClean="0"/>
              <a:t>runnables</a:t>
            </a:r>
            <a:r>
              <a:rPr lang="en-US" baseline="0" dirty="0" smtClean="0"/>
              <a:t> and start a new one with a timer delay. The timer delay ensures that we don’t keep hitting the server until the user has settled on a query. The time is adjustable, right now I’m using 300ms.</a:t>
            </a:r>
          </a:p>
          <a:p>
            <a:pPr marL="685800" lvl="1" indent="-228600">
              <a:buFont typeface="+mj-lt"/>
              <a:buAutoNum type="arabicPeriod"/>
            </a:pPr>
            <a:r>
              <a:rPr lang="en-US" baseline="0" dirty="0" err="1" smtClean="0"/>
              <a:t>onQueryTextSubmit</a:t>
            </a:r>
            <a:r>
              <a:rPr lang="en-US" baseline="0" dirty="0" smtClean="0"/>
              <a:t>(): should follow the same logic as </a:t>
            </a:r>
            <a:r>
              <a:rPr lang="en-US" baseline="0" dirty="0" err="1" smtClean="0"/>
              <a:t>onQueryTextChange</a:t>
            </a:r>
            <a:r>
              <a:rPr lang="en-US" baseline="0" dirty="0" smtClean="0"/>
              <a:t>(). You could remove the timer delay since the user has officially said, hey search this for sure. But for consistency I’ve chosen to leave it in.</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27</a:t>
            </a:fld>
            <a:endParaRPr lang="en-US"/>
          </a:p>
        </p:txBody>
      </p:sp>
    </p:spTree>
    <p:extLst>
      <p:ext uri="{BB962C8B-B14F-4D97-AF65-F5344CB8AC3E}">
        <p14:creationId xmlns:p14="http://schemas.microsoft.com/office/powerpoint/2010/main" val="1431105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Video of search</a:t>
            </a:r>
            <a:r>
              <a:rPr lang="en-US" baseline="0" dirty="0" smtClean="0"/>
              <a:t> </a:t>
            </a:r>
            <a:r>
              <a:rPr lang="en-US" dirty="0" smtClean="0"/>
              <a:t>fragment navigation</a:t>
            </a:r>
          </a:p>
        </p:txBody>
      </p:sp>
      <p:sp>
        <p:nvSpPr>
          <p:cNvPr id="4" name="Slide Number Placeholder 3"/>
          <p:cNvSpPr>
            <a:spLocks noGrp="1"/>
          </p:cNvSpPr>
          <p:nvPr>
            <p:ph type="sldNum" sz="quarter" idx="10"/>
          </p:nvPr>
        </p:nvSpPr>
        <p:spPr/>
        <p:txBody>
          <a:bodyPr/>
          <a:lstStyle/>
          <a:p>
            <a:fld id="{892F66B6-E1BB-724C-8A10-50DC9353FB32}" type="slidenum">
              <a:rPr lang="en-US" smtClean="0"/>
              <a:t>28</a:t>
            </a:fld>
            <a:endParaRPr lang="en-US"/>
          </a:p>
        </p:txBody>
      </p:sp>
    </p:spTree>
    <p:extLst>
      <p:ext uri="{BB962C8B-B14F-4D97-AF65-F5344CB8AC3E}">
        <p14:creationId xmlns:p14="http://schemas.microsoft.com/office/powerpoint/2010/main" val="4060877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is the generic</a:t>
            </a:r>
            <a:r>
              <a:rPr lang="en-US" baseline="0" dirty="0" smtClean="0"/>
              <a:t> gamepad controller that’s being sold by Google right now. It’s mappings can be seen below the diagram; these are what we’re going to listen for.</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29</a:t>
            </a:fld>
            <a:endParaRPr lang="en-US"/>
          </a:p>
        </p:txBody>
      </p:sp>
    </p:spTree>
    <p:extLst>
      <p:ext uri="{BB962C8B-B14F-4D97-AF65-F5344CB8AC3E}">
        <p14:creationId xmlns:p14="http://schemas.microsoft.com/office/powerpoint/2010/main" val="404731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Runs Android 5.0, Lollipop</a:t>
            </a:r>
          </a:p>
          <a:p>
            <a:pPr marL="171450" indent="-171450">
              <a:buFontTx/>
              <a:buChar char="-"/>
            </a:pPr>
            <a:r>
              <a:rPr lang="en-US" dirty="0" smtClean="0"/>
              <a:t>Announced</a:t>
            </a:r>
            <a:r>
              <a:rPr lang="en-US" baseline="0" dirty="0" smtClean="0"/>
              <a:t> at Google I/O</a:t>
            </a:r>
          </a:p>
          <a:p>
            <a:pPr marL="171450" indent="-171450">
              <a:buFontTx/>
              <a:buChar char="-"/>
            </a:pPr>
            <a:r>
              <a:rPr lang="en-US" baseline="0" dirty="0" smtClean="0"/>
              <a:t>Supports Google Cast, which is the technology behind the </a:t>
            </a:r>
            <a:r>
              <a:rPr lang="en-US" baseline="0" dirty="0" err="1" smtClean="0"/>
              <a:t>Chromecast</a:t>
            </a:r>
            <a:r>
              <a:rPr lang="en-US" baseline="0" dirty="0" smtClean="0"/>
              <a:t> media player</a:t>
            </a:r>
          </a:p>
          <a:p>
            <a:pPr marL="171450" indent="-171450">
              <a:buFontTx/>
              <a:buChar char="-"/>
            </a:pPr>
            <a:r>
              <a:rPr lang="en-US" dirty="0" smtClean="0"/>
              <a:t>The verge reported</a:t>
            </a:r>
            <a:r>
              <a:rPr lang="en-US" baseline="0" dirty="0" smtClean="0"/>
              <a:t> that Google has removed touchscreen support, but I’m not sure if that’s true as some ‘TV’s’, likely monitors, can still provide touch screen interactions.</a:t>
            </a:r>
          </a:p>
          <a:p>
            <a:pPr marL="171450" indent="-171450">
              <a:buFontTx/>
              <a:buChar char="-"/>
            </a:pPr>
            <a:r>
              <a:rPr lang="en-US" baseline="0" dirty="0" smtClean="0"/>
              <a:t>Google is partnering with a few TV manufactures to package the slimmed lollipop OS in TVs coming 2015</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3</a:t>
            </a:fld>
            <a:endParaRPr lang="en-US"/>
          </a:p>
        </p:txBody>
      </p:sp>
    </p:spTree>
    <p:extLst>
      <p:ext uri="{BB962C8B-B14F-4D97-AF65-F5344CB8AC3E}">
        <p14:creationId xmlns:p14="http://schemas.microsoft.com/office/powerpoint/2010/main" val="592705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activity will</a:t>
            </a:r>
            <a:r>
              <a:rPr lang="en-US" baseline="0" dirty="0" smtClean="0"/>
              <a:t> listen for generic motion events and generic key events. Upon receiving any the activity will pass the event into the </a:t>
            </a:r>
            <a:r>
              <a:rPr lang="en-US" baseline="0" dirty="0" err="1" smtClean="0"/>
              <a:t>GameView</a:t>
            </a:r>
            <a:r>
              <a:rPr lang="en-US" baseline="0" dirty="0" smtClean="0"/>
              <a:t> which has the instance of the </a:t>
            </a:r>
            <a:r>
              <a:rPr lang="en-US" baseline="0" dirty="0" err="1" smtClean="0"/>
              <a:t>GamepadController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30</a:t>
            </a:fld>
            <a:endParaRPr lang="en-US"/>
          </a:p>
        </p:txBody>
      </p:sp>
    </p:spTree>
    <p:extLst>
      <p:ext uri="{BB962C8B-B14F-4D97-AF65-F5344CB8AC3E}">
        <p14:creationId xmlns:p14="http://schemas.microsoft.com/office/powerpoint/2010/main" val="847807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GamepadController</a:t>
            </a:r>
            <a:r>
              <a:rPr lang="en-US" dirty="0" smtClean="0"/>
              <a:t> is a helper class</a:t>
            </a:r>
            <a:r>
              <a:rPr lang="en-US" baseline="0" dirty="0" smtClean="0"/>
              <a:t> to keep track of the button/trigger/joystick states and movements</a:t>
            </a:r>
          </a:p>
          <a:p>
            <a:pPr marL="171450" indent="-171450">
              <a:buFontTx/>
              <a:buChar char="-"/>
            </a:pPr>
            <a:r>
              <a:rPr lang="en-US" baseline="0" dirty="0" err="1" smtClean="0"/>
              <a:t>GamepadConstants</a:t>
            </a:r>
            <a:r>
              <a:rPr lang="en-US" baseline="0" dirty="0" smtClean="0"/>
              <a:t> contains the static final ‘ids’ used to track the different buttons/triggers/joystick states</a:t>
            </a:r>
          </a:p>
          <a:p>
            <a:pPr marL="171450" indent="-171450">
              <a:buFontTx/>
              <a:buChar char="-"/>
            </a:pPr>
            <a:r>
              <a:rPr lang="en-US" baseline="0" dirty="0" smtClean="0"/>
              <a:t>Single instance that lives within the </a:t>
            </a:r>
            <a:r>
              <a:rPr lang="en-US" baseline="0" dirty="0" err="1" smtClean="0"/>
              <a:t>GameView</a:t>
            </a:r>
            <a:r>
              <a:rPr lang="en-US" baseline="0" dirty="0" smtClean="0"/>
              <a:t> and gets passed around to the current level and its objects. These objects will then check the state of the buttons they care about during their update phase.</a:t>
            </a:r>
          </a:p>
        </p:txBody>
      </p:sp>
      <p:sp>
        <p:nvSpPr>
          <p:cNvPr id="4" name="Slide Number Placeholder 3"/>
          <p:cNvSpPr>
            <a:spLocks noGrp="1"/>
          </p:cNvSpPr>
          <p:nvPr>
            <p:ph type="sldNum" sz="quarter" idx="10"/>
          </p:nvPr>
        </p:nvSpPr>
        <p:spPr/>
        <p:txBody>
          <a:bodyPr/>
          <a:lstStyle/>
          <a:p>
            <a:fld id="{892F66B6-E1BB-724C-8A10-50DC9353FB32}" type="slidenum">
              <a:rPr lang="en-US" smtClean="0"/>
              <a:t>31</a:t>
            </a:fld>
            <a:endParaRPr lang="en-US"/>
          </a:p>
        </p:txBody>
      </p:sp>
    </p:spTree>
    <p:extLst>
      <p:ext uri="{BB962C8B-B14F-4D97-AF65-F5344CB8AC3E}">
        <p14:creationId xmlns:p14="http://schemas.microsoft.com/office/powerpoint/2010/main" val="258398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 is the </a:t>
            </a:r>
            <a:r>
              <a:rPr lang="en-US" dirty="0" err="1" smtClean="0"/>
              <a:t>handleMotionEvent</a:t>
            </a:r>
            <a:r>
              <a:rPr lang="en-US" dirty="0" smtClean="0"/>
              <a:t> which handles</a:t>
            </a:r>
            <a:r>
              <a:rPr lang="en-US" baseline="0" dirty="0" smtClean="0"/>
              <a:t> the gamepad’s right and left triggers, joysticks, and, oddly enough, the </a:t>
            </a:r>
            <a:r>
              <a:rPr lang="en-US" baseline="0" dirty="0" err="1" smtClean="0"/>
              <a:t>DPad</a:t>
            </a:r>
            <a:r>
              <a:rPr lang="en-US" baseline="0" dirty="0" smtClean="0"/>
              <a:t>.</a:t>
            </a:r>
          </a:p>
          <a:p>
            <a:pPr marL="171450" indent="-171450">
              <a:buFontTx/>
              <a:buChar char="-"/>
            </a:pPr>
            <a:r>
              <a:rPr lang="en-US" baseline="0" dirty="0" smtClean="0"/>
              <a:t>It is important to note that the joysticks and triggers have degree’s of motion. Obviously the motion event for the joysticks are to map out the new X and Y coordinates, while the degree of motion for the triggers are to map out the pressure in which the user is squeezing the trigger.</a:t>
            </a:r>
          </a:p>
          <a:p>
            <a:pPr marL="171450" indent="-171450">
              <a:buFontTx/>
              <a:buChar char="-"/>
            </a:pPr>
            <a:r>
              <a:rPr lang="en-US" baseline="0" dirty="0" smtClean="0"/>
              <a:t>I’m not sure why the </a:t>
            </a:r>
            <a:r>
              <a:rPr lang="en-US" baseline="0" dirty="0" err="1" smtClean="0"/>
              <a:t>Dpad</a:t>
            </a:r>
            <a:r>
              <a:rPr lang="en-US" baseline="0" dirty="0" smtClean="0"/>
              <a:t> slipped through the cracks and is defined as a motion event. There are no degrees of pressing a </a:t>
            </a:r>
            <a:r>
              <a:rPr lang="en-US" baseline="0" dirty="0" err="1" smtClean="0"/>
              <a:t>Dpad</a:t>
            </a:r>
            <a:r>
              <a:rPr lang="en-US" baseline="0" dirty="0" smtClean="0"/>
              <a:t> button.</a:t>
            </a:r>
          </a:p>
        </p:txBody>
      </p:sp>
      <p:sp>
        <p:nvSpPr>
          <p:cNvPr id="4" name="Slide Number Placeholder 3"/>
          <p:cNvSpPr>
            <a:spLocks noGrp="1"/>
          </p:cNvSpPr>
          <p:nvPr>
            <p:ph type="sldNum" sz="quarter" idx="10"/>
          </p:nvPr>
        </p:nvSpPr>
        <p:spPr/>
        <p:txBody>
          <a:bodyPr/>
          <a:lstStyle/>
          <a:p>
            <a:fld id="{892F66B6-E1BB-724C-8A10-50DC9353FB32}" type="slidenum">
              <a:rPr lang="en-US" smtClean="0"/>
              <a:t>32</a:t>
            </a:fld>
            <a:endParaRPr lang="en-US"/>
          </a:p>
        </p:txBody>
      </p:sp>
    </p:spTree>
    <p:extLst>
      <p:ext uri="{BB962C8B-B14F-4D97-AF65-F5344CB8AC3E}">
        <p14:creationId xmlns:p14="http://schemas.microsoft.com/office/powerpoint/2010/main" val="783063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We need to determine if the joystick is centered, then calculate its axis movements accordingly. </a:t>
            </a:r>
          </a:p>
          <a:p>
            <a:pPr marL="171450" indent="-171450">
              <a:buFontTx/>
              <a:buChar char="-"/>
            </a:pPr>
            <a:r>
              <a:rPr lang="en-US" sz="1200" kern="1200" dirty="0" smtClean="0">
                <a:solidFill>
                  <a:schemeClr val="tx1"/>
                </a:solidFill>
                <a:latin typeface="+mn-lt"/>
                <a:ea typeface="+mn-ea"/>
                <a:cs typeface="+mn-cs"/>
              </a:rPr>
              <a:t>Joysticks typically have a </a:t>
            </a:r>
            <a:r>
              <a:rPr lang="en-US" sz="1200" i="1" kern="1200" dirty="0" smtClean="0">
                <a:solidFill>
                  <a:schemeClr val="tx1"/>
                </a:solidFill>
                <a:latin typeface="+mn-lt"/>
                <a:ea typeface="+mn-ea"/>
                <a:cs typeface="+mn-cs"/>
              </a:rPr>
              <a:t>flat</a:t>
            </a:r>
            <a:r>
              <a:rPr lang="en-US" sz="1200" i="0" kern="1200" dirty="0" smtClean="0">
                <a:solidFill>
                  <a:schemeClr val="tx1"/>
                </a:solidFill>
                <a:latin typeface="+mn-lt"/>
                <a:ea typeface="+mn-ea"/>
                <a:cs typeface="+mn-cs"/>
              </a:rPr>
              <a:t> area, which is a range of values near the (0,0) coordinate at which the axis is considered to be centered. If the axis value reported by Android falls within the flat area, you should treat the controller to be at rest.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33</a:t>
            </a:fld>
            <a:endParaRPr lang="en-US"/>
          </a:p>
        </p:txBody>
      </p:sp>
    </p:spTree>
    <p:extLst>
      <p:ext uri="{BB962C8B-B14F-4D97-AF65-F5344CB8AC3E}">
        <p14:creationId xmlns:p14="http://schemas.microsoft.com/office/powerpoint/2010/main" val="669248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This is the </a:t>
            </a:r>
            <a:r>
              <a:rPr lang="en-US" dirty="0" err="1" smtClean="0"/>
              <a:t>handleKeyEvent</a:t>
            </a:r>
            <a:r>
              <a:rPr lang="en-US" dirty="0" smtClean="0"/>
              <a:t> which handles</a:t>
            </a:r>
            <a:r>
              <a:rPr lang="en-US" baseline="0" dirty="0" smtClean="0"/>
              <a:t> the gamepad’s buttons, which include the front two bumpers above the triggers.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These button states are either up or down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Note: that this method gets called twice, once when the button is pressed and again when the button is released. Because of this we don’t need to reset the button states as the button state is reset when its released.</a:t>
            </a:r>
          </a:p>
        </p:txBody>
      </p:sp>
      <p:sp>
        <p:nvSpPr>
          <p:cNvPr id="4" name="Slide Number Placeholder 3"/>
          <p:cNvSpPr>
            <a:spLocks noGrp="1"/>
          </p:cNvSpPr>
          <p:nvPr>
            <p:ph type="sldNum" sz="quarter" idx="10"/>
          </p:nvPr>
        </p:nvSpPr>
        <p:spPr/>
        <p:txBody>
          <a:bodyPr/>
          <a:lstStyle/>
          <a:p>
            <a:fld id="{892F66B6-E1BB-724C-8A10-50DC9353FB32}" type="slidenum">
              <a:rPr lang="en-US" smtClean="0"/>
              <a:t>34</a:t>
            </a:fld>
            <a:endParaRPr lang="en-US"/>
          </a:p>
        </p:txBody>
      </p:sp>
    </p:spTree>
    <p:extLst>
      <p:ext uri="{BB962C8B-B14F-4D97-AF65-F5344CB8AC3E}">
        <p14:creationId xmlns:p14="http://schemas.microsoft.com/office/powerpoint/2010/main" val="1453259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a:t>
            </a:r>
            <a:r>
              <a:rPr lang="en-US" baseline="0" dirty="0" smtClean="0"/>
              <a:t> can now check the state of the buttons using these methods. Within each level or object we will use our instance of the </a:t>
            </a:r>
            <a:r>
              <a:rPr lang="en-US" baseline="0" dirty="0" err="1" smtClean="0"/>
              <a:t>GamepadController</a:t>
            </a:r>
            <a:r>
              <a:rPr lang="en-US" baseline="0" dirty="0" smtClean="0"/>
              <a:t>, the same one the </a:t>
            </a:r>
            <a:r>
              <a:rPr lang="en-US" baseline="0" dirty="0" err="1" smtClean="0"/>
              <a:t>GameView</a:t>
            </a:r>
            <a:r>
              <a:rPr lang="en-US" baseline="0" dirty="0" smtClean="0"/>
              <a:t> has, to check button/trigger/joystick states and positions.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35</a:t>
            </a:fld>
            <a:endParaRPr lang="en-US"/>
          </a:p>
        </p:txBody>
      </p:sp>
    </p:spTree>
    <p:extLst>
      <p:ext uri="{BB962C8B-B14F-4D97-AF65-F5344CB8AC3E}">
        <p14:creationId xmlns:p14="http://schemas.microsoft.com/office/powerpoint/2010/main" val="2731688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Announced</a:t>
            </a:r>
            <a:r>
              <a:rPr lang="en-US" baseline="0" dirty="0" smtClean="0"/>
              <a:t> at Google I/O. Shortly after developers could register for a lottery in which they could receive the ADT-1 early version of the device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ADT-1 was the early version of the device, it features those specs. It’s worth noting that some got the </a:t>
            </a:r>
            <a:r>
              <a:rPr lang="en-US" baseline="0" dirty="0" err="1" smtClean="0"/>
              <a:t>Trega</a:t>
            </a:r>
            <a:r>
              <a:rPr lang="en-US" baseline="0" dirty="0" smtClean="0"/>
              <a:t> 4 chip while others have the K1. The </a:t>
            </a:r>
            <a:r>
              <a:rPr lang="en-US" baseline="0" dirty="0" err="1" smtClean="0"/>
              <a:t>Trega</a:t>
            </a:r>
            <a:r>
              <a:rPr lang="en-US" baseline="0" dirty="0" smtClean="0"/>
              <a:t> 4 is a 1.8GHz quad core while the K1 is a 2.2GHz quad core.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first consumer market ready Android TV device is the Nexus Player. It’s worth noting it has less RAM, less storage, but a slightly faster processor although the clock speed wouldn’t suggest it; 1.8GHz quad core.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p:txBody>
      </p:sp>
      <p:sp>
        <p:nvSpPr>
          <p:cNvPr id="4" name="Slide Number Placeholder 3"/>
          <p:cNvSpPr>
            <a:spLocks noGrp="1"/>
          </p:cNvSpPr>
          <p:nvPr>
            <p:ph type="sldNum" sz="quarter" idx="10"/>
          </p:nvPr>
        </p:nvSpPr>
        <p:spPr/>
        <p:txBody>
          <a:bodyPr/>
          <a:lstStyle/>
          <a:p>
            <a:fld id="{892F66B6-E1BB-724C-8A10-50DC9353FB32}" type="slidenum">
              <a:rPr lang="en-US" smtClean="0"/>
              <a:t>4</a:t>
            </a:fld>
            <a:endParaRPr lang="en-US"/>
          </a:p>
        </p:txBody>
      </p:sp>
    </p:spTree>
    <p:extLst>
      <p:ext uri="{BB962C8B-B14F-4D97-AF65-F5344CB8AC3E}">
        <p14:creationId xmlns:p14="http://schemas.microsoft.com/office/powerpoint/2010/main" val="11779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There are two general types of controllers, one is the game pad controller which I’ll discuss</a:t>
            </a:r>
            <a:r>
              <a:rPr lang="en-US" baseline="0" dirty="0" smtClean="0"/>
              <a:t> more about later and the other is the remote, which gets packaged with the TV if you buy it from the Google play store now.</a:t>
            </a:r>
          </a:p>
          <a:p>
            <a:pPr marL="171450" indent="-171450">
              <a:buFontTx/>
              <a:buChar char="-"/>
            </a:pPr>
            <a:r>
              <a:rPr lang="en-US" baseline="0" dirty="0" smtClean="0"/>
              <a:t>There’s a </a:t>
            </a:r>
            <a:r>
              <a:rPr lang="en-US" baseline="0" dirty="0" err="1" smtClean="0"/>
              <a:t>sudo</a:t>
            </a:r>
            <a:r>
              <a:rPr lang="en-US" baseline="0" dirty="0" smtClean="0"/>
              <a:t> 2.5 controller which is your phone. By downloading the Google build app called ‘Android TV Remote Control’ you get the same functionality of the remote on you phone.</a:t>
            </a:r>
          </a:p>
          <a:p>
            <a:pPr marL="628650" lvl="1" indent="-171450">
              <a:buFontTx/>
              <a:buChar char="-"/>
            </a:pPr>
            <a:r>
              <a:rPr lang="en-US" baseline="0" dirty="0" smtClean="0"/>
              <a:t>This remote control app will pair with your device, just like a device that detects a </a:t>
            </a:r>
            <a:r>
              <a:rPr lang="en-US" baseline="0" dirty="0" err="1" smtClean="0"/>
              <a:t>chromecast</a:t>
            </a:r>
            <a:r>
              <a:rPr lang="en-US" baseline="0" dirty="0" smtClean="0"/>
              <a:t>. You will then need to enter a 4 digit pin code. Interaction with the TV’s interfaces is pretty simple beyond that point.</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5</a:t>
            </a:fld>
            <a:endParaRPr lang="en-US"/>
          </a:p>
        </p:txBody>
      </p:sp>
    </p:spTree>
    <p:extLst>
      <p:ext uri="{BB962C8B-B14F-4D97-AF65-F5344CB8AC3E}">
        <p14:creationId xmlns:p14="http://schemas.microsoft.com/office/powerpoint/2010/main" val="331277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 is my emulator instance</a:t>
            </a:r>
            <a:r>
              <a:rPr lang="en-US" baseline="0" dirty="0" smtClean="0"/>
              <a:t> and its configurations. You can see that I</a:t>
            </a:r>
            <a:r>
              <a:rPr lang="fr-FR" baseline="0" dirty="0" smtClean="0"/>
              <a:t>’</a:t>
            </a:r>
            <a:r>
              <a:rPr lang="en-US" baseline="0" dirty="0" smtClean="0"/>
              <a:t>m using the Android TV Intel Atom CPU, that’s because the emulator runs faster with it due to HAXM being installed.</a:t>
            </a:r>
          </a:p>
          <a:p>
            <a:pPr marL="171450" indent="-171450">
              <a:buFontTx/>
              <a:buChar char="-"/>
            </a:pPr>
            <a:r>
              <a:rPr lang="en-US" baseline="0" dirty="0" smtClean="0"/>
              <a:t>There are configurations for 720p instances so if you’re concerned about not being able to display the whole emulator or it consuming too much space, perhaps even system resources, I would go with that.</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6</a:t>
            </a:fld>
            <a:endParaRPr lang="en-US"/>
          </a:p>
        </p:txBody>
      </p:sp>
    </p:spTree>
    <p:extLst>
      <p:ext uri="{BB962C8B-B14F-4D97-AF65-F5344CB8AC3E}">
        <p14:creationId xmlns:p14="http://schemas.microsoft.com/office/powerpoint/2010/main" val="675350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 of course assumes you already have a pre-existing</a:t>
            </a:r>
            <a:r>
              <a:rPr lang="en-US" baseline="0" dirty="0" smtClean="0"/>
              <a:t> Android Development enabled IDE</a:t>
            </a:r>
          </a:p>
          <a:p>
            <a:pPr marL="171450" indent="-171450">
              <a:buFontTx/>
              <a:buChar char="-"/>
            </a:pPr>
            <a:r>
              <a:rPr lang="en-US" dirty="0" smtClean="0"/>
              <a:t>From your Android SDK Manager</a:t>
            </a:r>
            <a:r>
              <a:rPr lang="en-US" baseline="0" dirty="0" smtClean="0"/>
              <a:t> </a:t>
            </a:r>
            <a:r>
              <a:rPr lang="en-US" dirty="0" smtClean="0"/>
              <a:t>I would recommend</a:t>
            </a:r>
            <a:r>
              <a:rPr lang="en-US" baseline="0" dirty="0" smtClean="0"/>
              <a:t> </a:t>
            </a:r>
            <a:r>
              <a:rPr lang="en-US" dirty="0" smtClean="0"/>
              <a:t>installing:</a:t>
            </a:r>
          </a:p>
          <a:p>
            <a:pPr marL="628650" lvl="1" indent="-171450">
              <a:buFontTx/>
              <a:buChar char="-"/>
            </a:pPr>
            <a:r>
              <a:rPr lang="en-US" dirty="0" smtClean="0"/>
              <a:t>Android TV ARM / Intel System</a:t>
            </a:r>
            <a:r>
              <a:rPr lang="en-US" baseline="0" dirty="0" smtClean="0"/>
              <a:t> Image</a:t>
            </a:r>
          </a:p>
          <a:p>
            <a:pPr marL="628650" lvl="1" indent="-171450">
              <a:buFontTx/>
              <a:buChar char="-"/>
            </a:pPr>
            <a:r>
              <a:rPr lang="en-US" dirty="0" smtClean="0"/>
              <a:t>SDK Platform (API</a:t>
            </a:r>
            <a:r>
              <a:rPr lang="en-US" baseline="0" dirty="0" smtClean="0"/>
              <a:t> 21)</a:t>
            </a:r>
          </a:p>
          <a:p>
            <a:pPr marL="628650" lvl="1" indent="-171450">
              <a:buFontTx/>
              <a:buChar char="-"/>
            </a:pPr>
            <a:r>
              <a:rPr lang="en-US" dirty="0" smtClean="0"/>
              <a:t>Android Support Library</a:t>
            </a:r>
          </a:p>
          <a:p>
            <a:pPr marL="628650" lvl="1" indent="-171450">
              <a:buFontTx/>
              <a:buChar char="-"/>
            </a:pPr>
            <a:r>
              <a:rPr lang="en-US" dirty="0" smtClean="0"/>
              <a:t>(If not already installed)</a:t>
            </a:r>
            <a:r>
              <a:rPr lang="en-US" baseline="0" dirty="0" smtClean="0"/>
              <a:t> Intel x86 Emulator Accelerator (HAXM)</a:t>
            </a:r>
          </a:p>
          <a:p>
            <a:pPr marL="171450" lvl="0" indent="-171450">
              <a:buFontTx/>
              <a:buChar char="-"/>
            </a:pPr>
            <a:r>
              <a:rPr lang="en-US" baseline="0" dirty="0" smtClean="0"/>
              <a:t>I personally would avoid the L Preview </a:t>
            </a:r>
            <a:r>
              <a:rPr lang="en-US" baseline="0" dirty="0" err="1" smtClean="0"/>
              <a:t>anyting</a:t>
            </a:r>
            <a:r>
              <a:rPr lang="en-US" baseline="0" dirty="0" smtClean="0"/>
              <a:t> (API 20). It’s not necessary to get an up and running Android TV project.</a:t>
            </a:r>
            <a:endParaRPr lang="en-US" dirty="0" smtClean="0"/>
          </a:p>
          <a:p>
            <a:pPr marL="628650" lvl="1" indent="-171450">
              <a:buFontTx/>
              <a:buChar char="-"/>
            </a:pPr>
            <a:endParaRPr lang="en-US" dirty="0" smtClean="0"/>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7</a:t>
            </a:fld>
            <a:endParaRPr lang="en-US"/>
          </a:p>
        </p:txBody>
      </p:sp>
    </p:spTree>
    <p:extLst>
      <p:ext uri="{BB962C8B-B14F-4D97-AF65-F5344CB8AC3E}">
        <p14:creationId xmlns:p14="http://schemas.microsoft.com/office/powerpoint/2010/main" val="313101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Once all the necessary SDK installs</a:t>
            </a:r>
            <a:r>
              <a:rPr lang="en-US" baseline="0" dirty="0" smtClean="0"/>
              <a:t> have been made and an emulator instance has been created we can setup the new project. </a:t>
            </a:r>
          </a:p>
          <a:p>
            <a:pPr marL="171450" lvl="0" indent="-171450">
              <a:buFontTx/>
              <a:buChar char="-"/>
            </a:pPr>
            <a:r>
              <a:rPr lang="en-US" baseline="0" dirty="0" smtClean="0"/>
              <a:t>Side Note regarding your IDE. Based on which one your using you might have the option to create a new Android TV project, I believe Android Studio offers this, you can use that if you want. I’m still using Eclipse only because at the time I started this project Android Studio was still in Beta.</a:t>
            </a:r>
          </a:p>
          <a:p>
            <a:pPr marL="171450" lvl="0" indent="-171450">
              <a:buFontTx/>
              <a:buChar char="-"/>
            </a:pPr>
            <a:r>
              <a:rPr lang="en-US" dirty="0" smtClean="0"/>
              <a:t>Most Android</a:t>
            </a:r>
            <a:r>
              <a:rPr lang="en-US" baseline="0" dirty="0" smtClean="0"/>
              <a:t> TV projects require at least this in their </a:t>
            </a:r>
            <a:r>
              <a:rPr lang="en-US" baseline="0" dirty="0" err="1" smtClean="0"/>
              <a:t>AndroidManifest</a:t>
            </a:r>
            <a:r>
              <a:rPr lang="en-US" baseline="0" dirty="0" smtClean="0"/>
              <a:t>. The only option field is the RECORD_AUDIO permission that is necessary if you want to implement a search feature within your application.</a:t>
            </a:r>
          </a:p>
        </p:txBody>
      </p:sp>
      <p:sp>
        <p:nvSpPr>
          <p:cNvPr id="4" name="Slide Number Placeholder 3"/>
          <p:cNvSpPr>
            <a:spLocks noGrp="1"/>
          </p:cNvSpPr>
          <p:nvPr>
            <p:ph type="sldNum" sz="quarter" idx="10"/>
          </p:nvPr>
        </p:nvSpPr>
        <p:spPr/>
        <p:txBody>
          <a:bodyPr/>
          <a:lstStyle/>
          <a:p>
            <a:fld id="{892F66B6-E1BB-724C-8A10-50DC9353FB32}" type="slidenum">
              <a:rPr lang="en-US" smtClean="0"/>
              <a:t>8</a:t>
            </a:fld>
            <a:endParaRPr lang="en-US"/>
          </a:p>
        </p:txBody>
      </p:sp>
    </p:spTree>
    <p:extLst>
      <p:ext uri="{BB962C8B-B14F-4D97-AF65-F5344CB8AC3E}">
        <p14:creationId xmlns:p14="http://schemas.microsoft.com/office/powerpoint/2010/main" val="2980626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Banners: must be 320 x 180 </a:t>
            </a:r>
            <a:r>
              <a:rPr lang="en-US" dirty="0" err="1" smtClean="0"/>
              <a:t>px</a:t>
            </a:r>
            <a:r>
              <a:rPr lang="en-US" dirty="0" smtClean="0"/>
              <a:t> in the </a:t>
            </a:r>
            <a:r>
              <a:rPr lang="en-US" dirty="0" err="1" smtClean="0"/>
              <a:t>xhdpi</a:t>
            </a:r>
            <a:r>
              <a:rPr lang="en-US" baseline="0" dirty="0" smtClean="0"/>
              <a:t> resource folder of your application</a:t>
            </a:r>
          </a:p>
          <a:p>
            <a:pPr marL="171450" indent="-171450">
              <a:buFontTx/>
              <a:buChar char="-"/>
            </a:pPr>
            <a:r>
              <a:rPr lang="en-US" sz="1200" kern="1200" dirty="0" smtClean="0">
                <a:solidFill>
                  <a:schemeClr val="tx1"/>
                </a:solidFill>
                <a:latin typeface="+mn-lt"/>
                <a:ea typeface="+mn-ea"/>
                <a:cs typeface="+mn-cs"/>
              </a:rPr>
              <a:t>Text should be included in the image. If your app is available in more than one language, you must provide versions of the banner image for each supported language.</a:t>
            </a:r>
          </a:p>
          <a:p>
            <a:pPr marL="171450" indent="-171450">
              <a:buFontTx/>
              <a:buChar char="-"/>
            </a:pPr>
            <a:r>
              <a:rPr lang="en-US" sz="1200" kern="1200" dirty="0" smtClean="0">
                <a:solidFill>
                  <a:schemeClr val="tx1"/>
                </a:solidFill>
                <a:latin typeface="+mn-lt"/>
                <a:ea typeface="+mn-ea"/>
                <a:cs typeface="+mn-cs"/>
              </a:rPr>
              <a:t>There’s a whole slue of UI</a:t>
            </a:r>
            <a:r>
              <a:rPr lang="en-US" sz="1200" kern="1200" baseline="0" dirty="0" smtClean="0">
                <a:solidFill>
                  <a:schemeClr val="tx1"/>
                </a:solidFill>
                <a:latin typeface="+mn-lt"/>
                <a:ea typeface="+mn-ea"/>
                <a:cs typeface="+mn-cs"/>
              </a:rPr>
              <a:t> Pattern definitions provided by Google it can be found here: </a:t>
            </a:r>
            <a:r>
              <a:rPr lang="en-US" dirty="0" smtClean="0"/>
              <a:t>https://</a:t>
            </a:r>
            <a:r>
              <a:rPr lang="en-US" dirty="0" err="1" smtClean="0"/>
              <a:t>developer.android.com</a:t>
            </a:r>
            <a:r>
              <a:rPr lang="en-US" dirty="0" smtClean="0"/>
              <a:t>/design/</a:t>
            </a:r>
            <a:r>
              <a:rPr lang="en-US" dirty="0" err="1" smtClean="0"/>
              <a:t>tv</a:t>
            </a:r>
            <a:r>
              <a:rPr lang="en-US" dirty="0" smtClean="0"/>
              <a:t>/</a:t>
            </a:r>
            <a:r>
              <a:rPr lang="en-US" dirty="0" err="1" smtClean="0"/>
              <a:t>patterns.html</a:t>
            </a:r>
            <a:endParaRPr lang="en-US" dirty="0"/>
          </a:p>
        </p:txBody>
      </p:sp>
      <p:sp>
        <p:nvSpPr>
          <p:cNvPr id="4" name="Slide Number Placeholder 3"/>
          <p:cNvSpPr>
            <a:spLocks noGrp="1"/>
          </p:cNvSpPr>
          <p:nvPr>
            <p:ph type="sldNum" sz="quarter" idx="10"/>
          </p:nvPr>
        </p:nvSpPr>
        <p:spPr/>
        <p:txBody>
          <a:bodyPr/>
          <a:lstStyle/>
          <a:p>
            <a:fld id="{892F66B6-E1BB-724C-8A10-50DC9353FB32}" type="slidenum">
              <a:rPr lang="en-US" smtClean="0"/>
              <a:t>9</a:t>
            </a:fld>
            <a:endParaRPr lang="en-US"/>
          </a:p>
        </p:txBody>
      </p:sp>
    </p:spTree>
    <p:extLst>
      <p:ext uri="{BB962C8B-B14F-4D97-AF65-F5344CB8AC3E}">
        <p14:creationId xmlns:p14="http://schemas.microsoft.com/office/powerpoint/2010/main" val="173277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2B894D-B597-AA48-B828-A24CF2D01896}" type="datetimeFigureOut">
              <a:rPr lang="en-US" smtClean="0"/>
              <a:t>12/11/14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5AC06-339D-7E4A-ADF9-06291794E782}" type="slidenum">
              <a:rPr lang="en-US" smtClean="0"/>
              <a:t>‹#›</a:t>
            </a:fld>
            <a:endParaRPr lang="en-US"/>
          </a:p>
        </p:txBody>
      </p:sp>
    </p:spTree>
    <p:extLst>
      <p:ext uri="{BB962C8B-B14F-4D97-AF65-F5344CB8AC3E}">
        <p14:creationId xmlns:p14="http://schemas.microsoft.com/office/powerpoint/2010/main" val="1246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2B894D-B597-AA48-B828-A24CF2D01896}" type="datetimeFigureOut">
              <a:rPr lang="en-US" smtClean="0"/>
              <a:t>12/11/14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5AC06-339D-7E4A-ADF9-06291794E782}" type="slidenum">
              <a:rPr lang="en-US" smtClean="0"/>
              <a:t>‹#›</a:t>
            </a:fld>
            <a:endParaRPr lang="en-US"/>
          </a:p>
        </p:txBody>
      </p:sp>
    </p:spTree>
    <p:extLst>
      <p:ext uri="{BB962C8B-B14F-4D97-AF65-F5344CB8AC3E}">
        <p14:creationId xmlns:p14="http://schemas.microsoft.com/office/powerpoint/2010/main" val="1535282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2B894D-B597-AA48-B828-A24CF2D01896}" type="datetimeFigureOut">
              <a:rPr lang="en-US" smtClean="0"/>
              <a:t>12/11/14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5AC06-339D-7E4A-ADF9-06291794E782}" type="slidenum">
              <a:rPr lang="en-US" smtClean="0"/>
              <a:t>‹#›</a:t>
            </a:fld>
            <a:endParaRPr lang="en-US"/>
          </a:p>
        </p:txBody>
      </p:sp>
    </p:spTree>
    <p:extLst>
      <p:ext uri="{BB962C8B-B14F-4D97-AF65-F5344CB8AC3E}">
        <p14:creationId xmlns:p14="http://schemas.microsoft.com/office/powerpoint/2010/main" val="516186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2B894D-B597-AA48-B828-A24CF2D01896}" type="datetimeFigureOut">
              <a:rPr lang="en-US" smtClean="0"/>
              <a:t>12/11/14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5AC06-339D-7E4A-ADF9-06291794E782}" type="slidenum">
              <a:rPr lang="en-US" smtClean="0"/>
              <a:t>‹#›</a:t>
            </a:fld>
            <a:endParaRPr lang="en-US"/>
          </a:p>
        </p:txBody>
      </p:sp>
    </p:spTree>
    <p:extLst>
      <p:ext uri="{BB962C8B-B14F-4D97-AF65-F5344CB8AC3E}">
        <p14:creationId xmlns:p14="http://schemas.microsoft.com/office/powerpoint/2010/main" val="134665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2B894D-B597-AA48-B828-A24CF2D01896}" type="datetimeFigureOut">
              <a:rPr lang="en-US" smtClean="0"/>
              <a:t>12/11/14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5AC06-339D-7E4A-ADF9-06291794E782}" type="slidenum">
              <a:rPr lang="en-US" smtClean="0"/>
              <a:t>‹#›</a:t>
            </a:fld>
            <a:endParaRPr lang="en-US"/>
          </a:p>
        </p:txBody>
      </p:sp>
    </p:spTree>
    <p:extLst>
      <p:ext uri="{BB962C8B-B14F-4D97-AF65-F5344CB8AC3E}">
        <p14:creationId xmlns:p14="http://schemas.microsoft.com/office/powerpoint/2010/main" val="3971436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2B894D-B597-AA48-B828-A24CF2D01896}" type="datetimeFigureOut">
              <a:rPr lang="en-US" smtClean="0"/>
              <a:t>12/11/14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5AC06-339D-7E4A-ADF9-06291794E782}" type="slidenum">
              <a:rPr lang="en-US" smtClean="0"/>
              <a:t>‹#›</a:t>
            </a:fld>
            <a:endParaRPr lang="en-US"/>
          </a:p>
        </p:txBody>
      </p:sp>
    </p:spTree>
    <p:extLst>
      <p:ext uri="{BB962C8B-B14F-4D97-AF65-F5344CB8AC3E}">
        <p14:creationId xmlns:p14="http://schemas.microsoft.com/office/powerpoint/2010/main" val="242141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2B894D-B597-AA48-B828-A24CF2D01896}" type="datetimeFigureOut">
              <a:rPr lang="en-US" smtClean="0"/>
              <a:t>12/11/14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55AC06-339D-7E4A-ADF9-06291794E782}" type="slidenum">
              <a:rPr lang="en-US" smtClean="0"/>
              <a:t>‹#›</a:t>
            </a:fld>
            <a:endParaRPr lang="en-US"/>
          </a:p>
        </p:txBody>
      </p:sp>
    </p:spTree>
    <p:extLst>
      <p:ext uri="{BB962C8B-B14F-4D97-AF65-F5344CB8AC3E}">
        <p14:creationId xmlns:p14="http://schemas.microsoft.com/office/powerpoint/2010/main" val="141320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2B894D-B597-AA48-B828-A24CF2D01896}" type="datetimeFigureOut">
              <a:rPr lang="en-US" smtClean="0"/>
              <a:t>12/11/14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55AC06-339D-7E4A-ADF9-06291794E782}" type="slidenum">
              <a:rPr lang="en-US" smtClean="0"/>
              <a:t>‹#›</a:t>
            </a:fld>
            <a:endParaRPr lang="en-US"/>
          </a:p>
        </p:txBody>
      </p:sp>
    </p:spTree>
    <p:extLst>
      <p:ext uri="{BB962C8B-B14F-4D97-AF65-F5344CB8AC3E}">
        <p14:creationId xmlns:p14="http://schemas.microsoft.com/office/powerpoint/2010/main" val="3268571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2B894D-B597-AA48-B828-A24CF2D01896}" type="datetimeFigureOut">
              <a:rPr lang="en-US" smtClean="0"/>
              <a:t>12/11/14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55AC06-339D-7E4A-ADF9-06291794E782}" type="slidenum">
              <a:rPr lang="en-US" smtClean="0"/>
              <a:t>‹#›</a:t>
            </a:fld>
            <a:endParaRPr lang="en-US"/>
          </a:p>
        </p:txBody>
      </p:sp>
    </p:spTree>
    <p:extLst>
      <p:ext uri="{BB962C8B-B14F-4D97-AF65-F5344CB8AC3E}">
        <p14:creationId xmlns:p14="http://schemas.microsoft.com/office/powerpoint/2010/main" val="3842734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2B894D-B597-AA48-B828-A24CF2D01896}" type="datetimeFigureOut">
              <a:rPr lang="en-US" smtClean="0"/>
              <a:t>12/11/14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5AC06-339D-7E4A-ADF9-06291794E782}" type="slidenum">
              <a:rPr lang="en-US" smtClean="0"/>
              <a:t>‹#›</a:t>
            </a:fld>
            <a:endParaRPr lang="en-US"/>
          </a:p>
        </p:txBody>
      </p:sp>
    </p:spTree>
    <p:extLst>
      <p:ext uri="{BB962C8B-B14F-4D97-AF65-F5344CB8AC3E}">
        <p14:creationId xmlns:p14="http://schemas.microsoft.com/office/powerpoint/2010/main" val="4101174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2B894D-B597-AA48-B828-A24CF2D01896}" type="datetimeFigureOut">
              <a:rPr lang="en-US" smtClean="0"/>
              <a:t>12/11/14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5AC06-339D-7E4A-ADF9-06291794E782}" type="slidenum">
              <a:rPr lang="en-US" smtClean="0"/>
              <a:t>‹#›</a:t>
            </a:fld>
            <a:endParaRPr lang="en-US"/>
          </a:p>
        </p:txBody>
      </p:sp>
    </p:spTree>
    <p:extLst>
      <p:ext uri="{BB962C8B-B14F-4D97-AF65-F5344CB8AC3E}">
        <p14:creationId xmlns:p14="http://schemas.microsoft.com/office/powerpoint/2010/main" val="2545753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microsoft.com/office/2007/relationships/hdphoto" Target="../media/hdphoto1.wdp"/><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2B894D-B597-AA48-B828-A24CF2D01896}" type="datetimeFigureOut">
              <a:rPr lang="en-US" smtClean="0"/>
              <a:t>12/11/14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5AC06-339D-7E4A-ADF9-06291794E782}" type="slidenum">
              <a:rPr lang="en-US" smtClean="0"/>
              <a:t>‹#›</a:t>
            </a:fld>
            <a:endParaRPr lang="en-US"/>
          </a:p>
        </p:txBody>
      </p:sp>
      <p:pic>
        <p:nvPicPr>
          <p:cNvPr id="7" name="Picture 6"/>
          <p:cNvPicPr>
            <a:picLocks noChangeAspect="1"/>
          </p:cNvPicPr>
          <p:nvPr userDrawn="1"/>
        </p:nvPicPr>
        <p:blipFill rotWithShape="1">
          <a:blip r:embed="rId13">
            <a:alphaModFix/>
            <a:extLst>
              <a:ext uri="{BEBA8EAE-BF5A-486C-A8C5-ECC9F3942E4B}">
                <a14:imgProps xmlns:a14="http://schemas.microsoft.com/office/drawing/2010/main">
                  <a14:imgLayer r:embed="rId14">
                    <a14:imgEffect>
                      <a14:brightnessContrast bright="13000" contrast="11000"/>
                    </a14:imgEffect>
                  </a14:imgLayer>
                </a14:imgProps>
              </a:ext>
            </a:extLst>
          </a:blip>
          <a:srcRect l="-27233" t="-2477" r="28647" b="3724"/>
          <a:stretch/>
        </p:blipFill>
        <p:spPr>
          <a:xfrm>
            <a:off x="-3538728" y="-265176"/>
            <a:ext cx="12746736" cy="7132320"/>
          </a:xfrm>
          <a:prstGeom prst="rect">
            <a:avLst/>
          </a:prstGeom>
          <a:effectLst>
            <a:outerShdw blurRad="50800" dist="38100" dir="2700000" algn="tl" rotWithShape="0">
              <a:srgbClr val="000000">
                <a:alpha val="43000"/>
              </a:srgbClr>
            </a:outerShdw>
          </a:effectLst>
        </p:spPr>
      </p:pic>
      <p:pic>
        <p:nvPicPr>
          <p:cNvPr id="8" name="Picture 7"/>
          <p:cNvPicPr>
            <a:picLocks noChangeAspect="1"/>
          </p:cNvPicPr>
          <p:nvPr userDrawn="1"/>
        </p:nvPicPr>
        <p:blipFill>
          <a:blip r:embed="rId15"/>
          <a:stretch>
            <a:fillRect/>
          </a:stretch>
        </p:blipFill>
        <p:spPr>
          <a:xfrm>
            <a:off x="457200" y="274638"/>
            <a:ext cx="1143000" cy="1143000"/>
          </a:xfrm>
          <a:prstGeom prst="rect">
            <a:avLst/>
          </a:prstGeom>
        </p:spPr>
      </p:pic>
    </p:spTree>
    <p:extLst>
      <p:ext uri="{BB962C8B-B14F-4D97-AF65-F5344CB8AC3E}">
        <p14:creationId xmlns:p14="http://schemas.microsoft.com/office/powerpoint/2010/main" val="335001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20.png"/><Relationship Id="rId1" Type="http://schemas.microsoft.com/office/2007/relationships/media" Target="../media/media1.mov"/><Relationship Id="rId2" Type="http://schemas.openxmlformats.org/officeDocument/2006/relationships/video" Target="../media/media1.mov"/></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26.png"/><Relationship Id="rId1" Type="http://schemas.microsoft.com/office/2007/relationships/media" Target="../media/media2.mov"/><Relationship Id="rId2" Type="http://schemas.openxmlformats.org/officeDocument/2006/relationships/video" Target="../media/media2.mov"/></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34.png"/><Relationship Id="rId1" Type="http://schemas.microsoft.com/office/2007/relationships/media" Target="../media/media3.mov"/><Relationship Id="rId2" Type="http://schemas.openxmlformats.org/officeDocument/2006/relationships/video" Target="../media/media3.mov"/></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www.binpress.com/tutorial/getting-started-with-game-development-for-android-tv/149" TargetMode="External"/><Relationship Id="rId4" Type="http://schemas.openxmlformats.org/officeDocument/2006/relationships/hyperlink" Target="http://developer.android.com/tools/support-library/features.html%23v17-leanback" TargetMode="External"/><Relationship Id="rId5" Type="http://schemas.openxmlformats.org/officeDocument/2006/relationships/hyperlink" Target="https://github.com/malmstein/AndroidTVExplorer" TargetMode="External"/><Relationship Id="rId1" Type="http://schemas.openxmlformats.org/officeDocument/2006/relationships/slideLayout" Target="../slideLayouts/slideLayout2.xml"/><Relationship Id="rId2" Type="http://schemas.openxmlformats.org/officeDocument/2006/relationships/hyperlink" Target="https://developer.android.com/design/tv/patterns.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6456"/>
            <a:ext cx="7772400" cy="1470025"/>
          </a:xfrm>
        </p:spPr>
        <p:txBody>
          <a:bodyPr>
            <a:normAutofit/>
          </a:bodyPr>
          <a:lstStyle/>
          <a:p>
            <a:r>
              <a:rPr lang="en-US" sz="7200" dirty="0" smtClean="0">
                <a:solidFill>
                  <a:schemeClr val="bg1"/>
                </a:solidFill>
                <a:latin typeface="Sinhala Sangam MN"/>
                <a:cs typeface="Sinhala Sangam MN"/>
              </a:rPr>
              <a:t>Android TV</a:t>
            </a:r>
            <a:endParaRPr lang="en-US" sz="7200" dirty="0">
              <a:solidFill>
                <a:schemeClr val="bg1"/>
              </a:solidFill>
              <a:latin typeface="Sinhala Sangam MN"/>
              <a:cs typeface="Sinhala Sangam MN"/>
            </a:endParaRPr>
          </a:p>
        </p:txBody>
      </p:sp>
      <p:sp>
        <p:nvSpPr>
          <p:cNvPr id="3" name="Subtitle 2"/>
          <p:cNvSpPr>
            <a:spLocks noGrp="1"/>
          </p:cNvSpPr>
          <p:nvPr>
            <p:ph type="subTitle" idx="1"/>
          </p:nvPr>
        </p:nvSpPr>
        <p:spPr>
          <a:xfrm>
            <a:off x="1371600" y="3260560"/>
            <a:ext cx="6400800" cy="1752600"/>
          </a:xfrm>
        </p:spPr>
        <p:txBody>
          <a:bodyPr/>
          <a:lstStyle/>
          <a:p>
            <a:r>
              <a:rPr lang="en-US" dirty="0" smtClean="0">
                <a:solidFill>
                  <a:schemeClr val="bg1">
                    <a:lumMod val="85000"/>
                  </a:schemeClr>
                </a:solidFill>
              </a:rPr>
              <a:t>Thomas Belk</a:t>
            </a:r>
            <a:endParaRPr lang="en-US" dirty="0">
              <a:solidFill>
                <a:schemeClr val="bg1">
                  <a:lumMod val="85000"/>
                </a:schemeClr>
              </a:solidFill>
            </a:endParaRPr>
          </a:p>
        </p:txBody>
      </p:sp>
    </p:spTree>
    <p:extLst>
      <p:ext uri="{BB962C8B-B14F-4D97-AF65-F5344CB8AC3E}">
        <p14:creationId xmlns:p14="http://schemas.microsoft.com/office/powerpoint/2010/main" val="19567034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New Project</a:t>
            </a:r>
            <a:endParaRPr lang="en-US" dirty="0"/>
          </a:p>
        </p:txBody>
      </p:sp>
      <p:pic>
        <p:nvPicPr>
          <p:cNvPr id="4" name="Picture 3"/>
          <p:cNvPicPr>
            <a:picLocks noChangeAspect="1"/>
          </p:cNvPicPr>
          <p:nvPr/>
        </p:nvPicPr>
        <p:blipFill>
          <a:blip r:embed="rId3"/>
          <a:stretch>
            <a:fillRect/>
          </a:stretch>
        </p:blipFill>
        <p:spPr>
          <a:xfrm>
            <a:off x="4125429" y="1876749"/>
            <a:ext cx="4784638" cy="3868687"/>
          </a:xfrm>
          <a:prstGeom prst="rect">
            <a:avLst/>
          </a:prstGeom>
        </p:spPr>
      </p:pic>
      <p:sp>
        <p:nvSpPr>
          <p:cNvPr id="5" name="TextBox 4"/>
          <p:cNvSpPr txBox="1"/>
          <p:nvPr/>
        </p:nvSpPr>
        <p:spPr>
          <a:xfrm>
            <a:off x="303442" y="1876749"/>
            <a:ext cx="3821987" cy="1754327"/>
          </a:xfrm>
          <a:prstGeom prst="rect">
            <a:avLst/>
          </a:prstGeom>
          <a:noFill/>
        </p:spPr>
        <p:txBody>
          <a:bodyPr wrap="square" rtlCol="0">
            <a:spAutoFit/>
          </a:bodyPr>
          <a:lstStyle/>
          <a:p>
            <a:r>
              <a:rPr lang="en-US" b="1" dirty="0" smtClean="0">
                <a:solidFill>
                  <a:srgbClr val="FFFFFF"/>
                </a:solidFill>
              </a:rPr>
              <a:t>Target Name</a:t>
            </a:r>
            <a:r>
              <a:rPr lang="en-US" dirty="0" smtClean="0">
                <a:solidFill>
                  <a:srgbClr val="FFFFFF"/>
                </a:solidFill>
              </a:rPr>
              <a:t>: Android 5.0.1</a:t>
            </a:r>
          </a:p>
          <a:p>
            <a:endParaRPr lang="en-US" b="1" dirty="0" smtClean="0">
              <a:solidFill>
                <a:srgbClr val="FFFFFF"/>
              </a:solidFill>
            </a:endParaRPr>
          </a:p>
          <a:p>
            <a:r>
              <a:rPr lang="en-US" b="1" dirty="0" smtClean="0">
                <a:solidFill>
                  <a:srgbClr val="FFFFFF"/>
                </a:solidFill>
              </a:rPr>
              <a:t>Project Dependencies</a:t>
            </a:r>
            <a:r>
              <a:rPr lang="en-US" dirty="0" smtClean="0">
                <a:solidFill>
                  <a:srgbClr val="FFFFFF"/>
                </a:solidFill>
              </a:rPr>
              <a:t>:</a:t>
            </a:r>
          </a:p>
          <a:p>
            <a:pPr marL="742950" lvl="1" indent="-285750">
              <a:buFont typeface="Arial"/>
              <a:buChar char="•"/>
            </a:pPr>
            <a:r>
              <a:rPr lang="en-US" dirty="0" smtClean="0">
                <a:solidFill>
                  <a:srgbClr val="FFFFFF"/>
                </a:solidFill>
              </a:rPr>
              <a:t>leanback_v17</a:t>
            </a:r>
          </a:p>
          <a:p>
            <a:pPr marL="742950" lvl="1" indent="-285750">
              <a:buFont typeface="Arial"/>
              <a:buChar char="•"/>
            </a:pPr>
            <a:r>
              <a:rPr lang="en-US" dirty="0">
                <a:solidFill>
                  <a:srgbClr val="FFFFFF"/>
                </a:solidFill>
              </a:rPr>
              <a:t>r</a:t>
            </a:r>
            <a:r>
              <a:rPr lang="en-US" dirty="0" smtClean="0">
                <a:solidFill>
                  <a:srgbClr val="FFFFFF"/>
                </a:solidFill>
              </a:rPr>
              <a:t>ecyclerview_v7</a:t>
            </a:r>
          </a:p>
          <a:p>
            <a:pPr marL="742950" lvl="1" indent="-285750">
              <a:buFont typeface="Arial"/>
              <a:buChar char="•"/>
            </a:pPr>
            <a:r>
              <a:rPr lang="en-US" dirty="0" smtClean="0">
                <a:solidFill>
                  <a:srgbClr val="FFFFFF"/>
                </a:solidFill>
              </a:rPr>
              <a:t>appcompat_v7</a:t>
            </a:r>
          </a:p>
        </p:txBody>
      </p:sp>
    </p:spTree>
    <p:extLst>
      <p:ext uri="{BB962C8B-B14F-4D97-AF65-F5344CB8AC3E}">
        <p14:creationId xmlns:p14="http://schemas.microsoft.com/office/powerpoint/2010/main" val="932250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err="1" smtClean="0">
                <a:solidFill>
                  <a:srgbClr val="D9D9D9"/>
                </a:solidFill>
              </a:rPr>
              <a:t>Leanback</a:t>
            </a:r>
            <a:r>
              <a:rPr lang="en-US" dirty="0" smtClean="0">
                <a:solidFill>
                  <a:srgbClr val="D9D9D9"/>
                </a:solidFill>
              </a:rPr>
              <a:t> : Do the rockaway</a:t>
            </a:r>
            <a:endParaRPr lang="en-US" dirty="0">
              <a:solidFill>
                <a:srgbClr val="D9D9D9"/>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D9D9D9"/>
                </a:solidFill>
              </a:rPr>
              <a:t>“</a:t>
            </a:r>
            <a:r>
              <a:rPr lang="en-US" dirty="0">
                <a:solidFill>
                  <a:srgbClr val="D9D9D9"/>
                </a:solidFill>
              </a:rPr>
              <a:t>This song is all about Terror Squad being too cool to dance</a:t>
            </a:r>
            <a:r>
              <a:rPr lang="en-US" dirty="0" smtClean="0">
                <a:solidFill>
                  <a:srgbClr val="D9D9D9"/>
                </a:solidFill>
              </a:rPr>
              <a:t>” – </a:t>
            </a:r>
            <a:r>
              <a:rPr lang="en-US" dirty="0" err="1" smtClean="0">
                <a:solidFill>
                  <a:srgbClr val="D9D9D9"/>
                </a:solidFill>
              </a:rPr>
              <a:t>genius.com</a:t>
            </a:r>
            <a:endParaRPr lang="en-US" dirty="0" smtClean="0">
              <a:solidFill>
                <a:srgbClr val="D9D9D9"/>
              </a:solidFill>
            </a:endParaRPr>
          </a:p>
          <a:p>
            <a:r>
              <a:rPr lang="en-US" dirty="0" smtClean="0">
                <a:solidFill>
                  <a:srgbClr val="D9D9D9"/>
                </a:solidFill>
              </a:rPr>
              <a:t>“Lyrical genius of our generation” – somebody</a:t>
            </a:r>
          </a:p>
          <a:p>
            <a:r>
              <a:rPr lang="en-US" dirty="0" smtClean="0">
                <a:solidFill>
                  <a:srgbClr val="D9D9D9"/>
                </a:solidFill>
              </a:rPr>
              <a:t>“Modern day </a:t>
            </a:r>
            <a:r>
              <a:rPr lang="en-US" dirty="0">
                <a:solidFill>
                  <a:srgbClr val="D9D9D9"/>
                </a:solidFill>
              </a:rPr>
              <a:t>B</a:t>
            </a:r>
            <a:r>
              <a:rPr lang="en-US" dirty="0" smtClean="0">
                <a:solidFill>
                  <a:srgbClr val="D9D9D9"/>
                </a:solidFill>
              </a:rPr>
              <a:t>eethoven” – another person</a:t>
            </a:r>
            <a:endParaRPr lang="en-US" dirty="0">
              <a:solidFill>
                <a:srgbClr val="D9D9D9"/>
              </a:solidFill>
            </a:endParaRPr>
          </a:p>
          <a:p>
            <a:r>
              <a:rPr lang="en-US" dirty="0" smtClean="0">
                <a:solidFill>
                  <a:srgbClr val="D9D9D9"/>
                </a:solidFill>
              </a:rPr>
              <a:t>Came out in 2004 by the Terror Squad</a:t>
            </a:r>
          </a:p>
          <a:p>
            <a:r>
              <a:rPr lang="en-US" dirty="0" smtClean="0">
                <a:solidFill>
                  <a:srgbClr val="D9D9D9"/>
                </a:solidFill>
              </a:rPr>
              <a:t>Questionable lyrics</a:t>
            </a:r>
          </a:p>
          <a:p>
            <a:r>
              <a:rPr lang="en-US" dirty="0" smtClean="0">
                <a:solidFill>
                  <a:srgbClr val="D9D9D9"/>
                </a:solidFill>
              </a:rPr>
              <a:t>Popular when I was in high school</a:t>
            </a:r>
          </a:p>
          <a:p>
            <a:r>
              <a:rPr lang="en-US" dirty="0" smtClean="0">
                <a:solidFill>
                  <a:srgbClr val="D9D9D9"/>
                </a:solidFill>
              </a:rPr>
              <a:t>Form your own opinions</a:t>
            </a:r>
          </a:p>
          <a:p>
            <a:endParaRPr lang="en-US" dirty="0" smtClean="0">
              <a:solidFill>
                <a:srgbClr val="D9D9D9"/>
              </a:solidFill>
            </a:endParaRPr>
          </a:p>
          <a:p>
            <a:pPr marL="0" indent="0">
              <a:buNone/>
            </a:pPr>
            <a:endParaRPr lang="en-US" dirty="0">
              <a:solidFill>
                <a:srgbClr val="D9D9D9"/>
              </a:solidFill>
            </a:endParaRPr>
          </a:p>
        </p:txBody>
      </p:sp>
    </p:spTree>
    <p:extLst>
      <p:ext uri="{BB962C8B-B14F-4D97-AF65-F5344CB8AC3E}">
        <p14:creationId xmlns:p14="http://schemas.microsoft.com/office/powerpoint/2010/main" val="7903111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solidFill>
                  <a:srgbClr val="D9D9D9"/>
                </a:solidFill>
              </a:rPr>
              <a:t>Leanback</a:t>
            </a:r>
            <a:r>
              <a:rPr lang="en-US" dirty="0">
                <a:solidFill>
                  <a:srgbClr val="D9D9D9"/>
                </a:solidFill>
              </a:rPr>
              <a:t> </a:t>
            </a:r>
            <a:r>
              <a:rPr lang="en-US" dirty="0" smtClean="0">
                <a:solidFill>
                  <a:srgbClr val="D9D9D9"/>
                </a:solidFill>
              </a:rPr>
              <a:t>Library</a:t>
            </a:r>
            <a:endParaRPr lang="en-US" dirty="0">
              <a:solidFill>
                <a:srgbClr val="D9D9D9"/>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rgbClr val="D9D9D9"/>
                </a:solidFill>
              </a:rPr>
              <a:t>Provides new APIs and widgets to </a:t>
            </a:r>
            <a:r>
              <a:rPr lang="en-US" dirty="0">
                <a:solidFill>
                  <a:srgbClr val="D9D9D9"/>
                </a:solidFill>
              </a:rPr>
              <a:t>support building user interfaces on TV </a:t>
            </a:r>
            <a:r>
              <a:rPr lang="en-US" dirty="0" smtClean="0">
                <a:solidFill>
                  <a:srgbClr val="D9D9D9"/>
                </a:solidFill>
              </a:rPr>
              <a:t>devices. Including:</a:t>
            </a:r>
          </a:p>
          <a:p>
            <a:r>
              <a:rPr lang="en-US" dirty="0" err="1">
                <a:solidFill>
                  <a:srgbClr val="D9D9D9"/>
                </a:solidFill>
              </a:rPr>
              <a:t>BrowseFragment</a:t>
            </a:r>
            <a:r>
              <a:rPr lang="en-US" dirty="0">
                <a:solidFill>
                  <a:srgbClr val="D9D9D9"/>
                </a:solidFill>
              </a:rPr>
              <a:t> </a:t>
            </a:r>
            <a:endParaRPr lang="en-US" dirty="0" smtClean="0">
              <a:solidFill>
                <a:srgbClr val="D9D9D9"/>
              </a:solidFill>
            </a:endParaRPr>
          </a:p>
          <a:p>
            <a:r>
              <a:rPr lang="en-US" dirty="0" err="1" smtClean="0">
                <a:solidFill>
                  <a:srgbClr val="D9D9D9"/>
                </a:solidFill>
              </a:rPr>
              <a:t>DetailsFragment</a:t>
            </a:r>
            <a:r>
              <a:rPr lang="en-US" dirty="0" smtClean="0">
                <a:solidFill>
                  <a:srgbClr val="D9D9D9"/>
                </a:solidFill>
              </a:rPr>
              <a:t> </a:t>
            </a:r>
          </a:p>
          <a:p>
            <a:r>
              <a:rPr lang="en-US" dirty="0" err="1" smtClean="0">
                <a:solidFill>
                  <a:srgbClr val="D9D9D9"/>
                </a:solidFill>
              </a:rPr>
              <a:t>PlaybackOverlayFragment</a:t>
            </a:r>
            <a:endParaRPr lang="en-US" dirty="0" smtClean="0">
              <a:solidFill>
                <a:srgbClr val="D9D9D9"/>
              </a:solidFill>
            </a:endParaRPr>
          </a:p>
          <a:p>
            <a:r>
              <a:rPr lang="en-US" dirty="0" err="1" smtClean="0">
                <a:solidFill>
                  <a:srgbClr val="D9D9D9"/>
                </a:solidFill>
              </a:rPr>
              <a:t>SearchFragment</a:t>
            </a:r>
            <a:endParaRPr lang="en-US" dirty="0">
              <a:solidFill>
                <a:srgbClr val="D9D9D9"/>
              </a:solidFill>
            </a:endParaRPr>
          </a:p>
        </p:txBody>
      </p:sp>
    </p:spTree>
    <p:extLst>
      <p:ext uri="{BB962C8B-B14F-4D97-AF65-F5344CB8AC3E}">
        <p14:creationId xmlns:p14="http://schemas.microsoft.com/office/powerpoint/2010/main" val="11287767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solidFill>
                  <a:srgbClr val="D9D9D9"/>
                </a:solidFill>
              </a:rPr>
              <a:t>BrowseFragment</a:t>
            </a:r>
            <a:endParaRPr lang="en-US" dirty="0"/>
          </a:p>
        </p:txBody>
      </p:sp>
      <p:pic>
        <p:nvPicPr>
          <p:cNvPr id="4" name="Content Placeholder 3"/>
          <p:cNvPicPr>
            <a:picLocks noGrp="1" noChangeAspect="1"/>
          </p:cNvPicPr>
          <p:nvPr>
            <p:ph idx="1"/>
          </p:nvPr>
        </p:nvPicPr>
        <p:blipFill>
          <a:blip r:embed="rId3"/>
          <a:srcRect t="1134" b="1134"/>
          <a:stretch>
            <a:fillRect/>
          </a:stretch>
        </p:blipFill>
        <p:spPr>
          <a:xfrm>
            <a:off x="842317" y="1937108"/>
            <a:ext cx="5030593" cy="2766632"/>
          </a:xfrm>
        </p:spPr>
      </p:pic>
      <p:pic>
        <p:nvPicPr>
          <p:cNvPr id="5" name="Picture 4"/>
          <p:cNvPicPr>
            <a:picLocks noChangeAspect="1"/>
          </p:cNvPicPr>
          <p:nvPr/>
        </p:nvPicPr>
        <p:blipFill>
          <a:blip r:embed="rId4"/>
          <a:stretch>
            <a:fillRect/>
          </a:stretch>
        </p:blipFill>
        <p:spPr>
          <a:xfrm>
            <a:off x="3656207" y="3288333"/>
            <a:ext cx="5030593" cy="2830814"/>
          </a:xfrm>
          <a:prstGeom prst="rect">
            <a:avLst/>
          </a:prstGeom>
        </p:spPr>
      </p:pic>
      <p:cxnSp>
        <p:nvCxnSpPr>
          <p:cNvPr id="12" name="Elbow Connector 11"/>
          <p:cNvCxnSpPr/>
          <p:nvPr/>
        </p:nvCxnSpPr>
        <p:spPr>
          <a:xfrm>
            <a:off x="1930850" y="4807403"/>
            <a:ext cx="1632799" cy="1049595"/>
          </a:xfrm>
          <a:prstGeom prst="bentConnector3">
            <a:avLst>
              <a:gd name="adj1" fmla="val 0"/>
            </a:avLst>
          </a:prstGeom>
          <a:ln w="38100" cmpd="sng">
            <a:solidFill>
              <a:srgbClr val="EEECE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33188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D9D9D9"/>
                </a:solidFill>
              </a:rPr>
              <a:t>BrowseFragment</a:t>
            </a:r>
            <a:endParaRPr lang="en-US" dirty="0"/>
          </a:p>
        </p:txBody>
      </p:sp>
      <p:pic>
        <p:nvPicPr>
          <p:cNvPr id="10" name="Picture 9"/>
          <p:cNvPicPr>
            <a:picLocks noChangeAspect="1"/>
          </p:cNvPicPr>
          <p:nvPr/>
        </p:nvPicPr>
        <p:blipFill>
          <a:blip r:embed="rId3"/>
          <a:stretch>
            <a:fillRect/>
          </a:stretch>
        </p:blipFill>
        <p:spPr>
          <a:xfrm>
            <a:off x="845962" y="2793314"/>
            <a:ext cx="7460961" cy="3459774"/>
          </a:xfrm>
          <a:prstGeom prst="rect">
            <a:avLst/>
          </a:prstGeom>
        </p:spPr>
      </p:pic>
      <p:sp>
        <p:nvSpPr>
          <p:cNvPr id="11" name="TextBox 10"/>
          <p:cNvSpPr txBox="1"/>
          <p:nvPr/>
        </p:nvSpPr>
        <p:spPr>
          <a:xfrm>
            <a:off x="845962" y="1716096"/>
            <a:ext cx="7460961" cy="954107"/>
          </a:xfrm>
          <a:prstGeom prst="rect">
            <a:avLst/>
          </a:prstGeom>
          <a:noFill/>
        </p:spPr>
        <p:txBody>
          <a:bodyPr wrap="square" rtlCol="0">
            <a:spAutoFit/>
          </a:bodyPr>
          <a:lstStyle/>
          <a:p>
            <a:r>
              <a:rPr lang="en-US" sz="2800" dirty="0" smtClean="0">
                <a:solidFill>
                  <a:srgbClr val="F2F2F2"/>
                </a:solidFill>
              </a:rPr>
              <a:t>Extend </a:t>
            </a:r>
            <a:r>
              <a:rPr lang="en-US" sz="2800" dirty="0" err="1" smtClean="0">
                <a:solidFill>
                  <a:srgbClr val="F2F2F2"/>
                </a:solidFill>
              </a:rPr>
              <a:t>BrowseFragment</a:t>
            </a:r>
            <a:r>
              <a:rPr lang="en-US" sz="2800" dirty="0" smtClean="0">
                <a:solidFill>
                  <a:srgbClr val="F2F2F2"/>
                </a:solidFill>
              </a:rPr>
              <a:t>, calling any necessary UI convenience methods</a:t>
            </a:r>
            <a:endParaRPr lang="en-US" sz="2800" dirty="0">
              <a:solidFill>
                <a:srgbClr val="F2F2F2"/>
              </a:solidFill>
            </a:endParaRPr>
          </a:p>
        </p:txBody>
      </p:sp>
    </p:spTree>
    <p:extLst>
      <p:ext uri="{BB962C8B-B14F-4D97-AF65-F5344CB8AC3E}">
        <p14:creationId xmlns:p14="http://schemas.microsoft.com/office/powerpoint/2010/main" val="42623069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D9D9D9"/>
                </a:solidFill>
              </a:rPr>
              <a:t>BrowseFragment</a:t>
            </a:r>
            <a:endParaRPr lang="en-US" dirty="0"/>
          </a:p>
        </p:txBody>
      </p:sp>
      <p:sp>
        <p:nvSpPr>
          <p:cNvPr id="5" name="TextBox 4"/>
          <p:cNvSpPr txBox="1"/>
          <p:nvPr/>
        </p:nvSpPr>
        <p:spPr>
          <a:xfrm>
            <a:off x="845962" y="1716096"/>
            <a:ext cx="7460961" cy="523220"/>
          </a:xfrm>
          <a:prstGeom prst="rect">
            <a:avLst/>
          </a:prstGeom>
          <a:noFill/>
        </p:spPr>
        <p:txBody>
          <a:bodyPr wrap="square" rtlCol="0">
            <a:spAutoFit/>
          </a:bodyPr>
          <a:lstStyle/>
          <a:p>
            <a:r>
              <a:rPr lang="en-US" sz="2800" dirty="0" smtClean="0">
                <a:solidFill>
                  <a:srgbClr val="F2F2F2"/>
                </a:solidFill>
              </a:rPr>
              <a:t>Extend Presenter</a:t>
            </a:r>
            <a:endParaRPr lang="en-US" sz="2800" dirty="0">
              <a:solidFill>
                <a:srgbClr val="F2F2F2"/>
              </a:solidFill>
            </a:endParaRPr>
          </a:p>
        </p:txBody>
      </p:sp>
      <p:pic>
        <p:nvPicPr>
          <p:cNvPr id="7" name="Picture 6"/>
          <p:cNvPicPr>
            <a:picLocks noChangeAspect="1"/>
          </p:cNvPicPr>
          <p:nvPr/>
        </p:nvPicPr>
        <p:blipFill>
          <a:blip r:embed="rId3"/>
          <a:stretch>
            <a:fillRect/>
          </a:stretch>
        </p:blipFill>
        <p:spPr>
          <a:xfrm>
            <a:off x="789163" y="2355938"/>
            <a:ext cx="7517760" cy="3938826"/>
          </a:xfrm>
          <a:prstGeom prst="rect">
            <a:avLst/>
          </a:prstGeom>
        </p:spPr>
      </p:pic>
    </p:spTree>
    <p:extLst>
      <p:ext uri="{BB962C8B-B14F-4D97-AF65-F5344CB8AC3E}">
        <p14:creationId xmlns:p14="http://schemas.microsoft.com/office/powerpoint/2010/main" val="34003206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D9D9D9"/>
                </a:solidFill>
              </a:rPr>
              <a:t>BrowseFragment</a:t>
            </a:r>
            <a:endParaRPr lang="en-US" dirty="0"/>
          </a:p>
        </p:txBody>
      </p:sp>
      <p:pic>
        <p:nvPicPr>
          <p:cNvPr id="5" name="Picture 4"/>
          <p:cNvPicPr>
            <a:picLocks noChangeAspect="1"/>
          </p:cNvPicPr>
          <p:nvPr/>
        </p:nvPicPr>
        <p:blipFill>
          <a:blip r:embed="rId3"/>
          <a:stretch>
            <a:fillRect/>
          </a:stretch>
        </p:blipFill>
        <p:spPr>
          <a:xfrm>
            <a:off x="829359" y="2721172"/>
            <a:ext cx="7595454" cy="2840226"/>
          </a:xfrm>
          <a:prstGeom prst="rect">
            <a:avLst/>
          </a:prstGeom>
        </p:spPr>
      </p:pic>
      <p:sp>
        <p:nvSpPr>
          <p:cNvPr id="6" name="TextBox 5"/>
          <p:cNvSpPr txBox="1"/>
          <p:nvPr/>
        </p:nvSpPr>
        <p:spPr>
          <a:xfrm>
            <a:off x="845962" y="1977706"/>
            <a:ext cx="7460961" cy="523220"/>
          </a:xfrm>
          <a:prstGeom prst="rect">
            <a:avLst/>
          </a:prstGeom>
          <a:noFill/>
        </p:spPr>
        <p:txBody>
          <a:bodyPr wrap="square" rtlCol="0">
            <a:spAutoFit/>
          </a:bodyPr>
          <a:lstStyle/>
          <a:p>
            <a:r>
              <a:rPr lang="en-US" sz="2800" dirty="0" smtClean="0">
                <a:solidFill>
                  <a:srgbClr val="F2F2F2"/>
                </a:solidFill>
              </a:rPr>
              <a:t>Populate the adapters</a:t>
            </a:r>
            <a:endParaRPr lang="en-US" sz="2800" dirty="0">
              <a:solidFill>
                <a:srgbClr val="F2F2F2"/>
              </a:solidFill>
            </a:endParaRPr>
          </a:p>
        </p:txBody>
      </p:sp>
    </p:spTree>
    <p:extLst>
      <p:ext uri="{BB962C8B-B14F-4D97-AF65-F5344CB8AC3E}">
        <p14:creationId xmlns:p14="http://schemas.microsoft.com/office/powerpoint/2010/main" val="148386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D9D9D9"/>
                </a:solidFill>
              </a:rPr>
              <a:t>BrowseFragment</a:t>
            </a:r>
            <a:endParaRPr lang="en-US" dirty="0"/>
          </a:p>
        </p:txBody>
      </p:sp>
      <p:pic>
        <p:nvPicPr>
          <p:cNvPr id="5" name="Picture 4"/>
          <p:cNvPicPr>
            <a:picLocks noChangeAspect="1"/>
          </p:cNvPicPr>
          <p:nvPr/>
        </p:nvPicPr>
        <p:blipFill>
          <a:blip r:embed="rId3"/>
          <a:stretch>
            <a:fillRect/>
          </a:stretch>
        </p:blipFill>
        <p:spPr>
          <a:xfrm>
            <a:off x="3192076" y="4235711"/>
            <a:ext cx="4470400" cy="431800"/>
          </a:xfrm>
          <a:prstGeom prst="rect">
            <a:avLst/>
          </a:prstGeom>
        </p:spPr>
      </p:pic>
      <p:pic>
        <p:nvPicPr>
          <p:cNvPr id="6" name="Picture 5"/>
          <p:cNvPicPr>
            <a:picLocks noChangeAspect="1"/>
          </p:cNvPicPr>
          <p:nvPr/>
        </p:nvPicPr>
        <p:blipFill>
          <a:blip r:embed="rId3"/>
          <a:stretch>
            <a:fillRect/>
          </a:stretch>
        </p:blipFill>
        <p:spPr>
          <a:xfrm>
            <a:off x="1494483" y="2521745"/>
            <a:ext cx="4470400" cy="431800"/>
          </a:xfrm>
          <a:prstGeom prst="rect">
            <a:avLst/>
          </a:prstGeom>
        </p:spPr>
      </p:pic>
      <p:pic>
        <p:nvPicPr>
          <p:cNvPr id="7" name="Picture 6"/>
          <p:cNvPicPr>
            <a:picLocks noChangeAspect="1"/>
          </p:cNvPicPr>
          <p:nvPr/>
        </p:nvPicPr>
        <p:blipFill>
          <a:blip r:embed="rId3"/>
          <a:stretch>
            <a:fillRect/>
          </a:stretch>
        </p:blipFill>
        <p:spPr>
          <a:xfrm>
            <a:off x="2751480" y="4667511"/>
            <a:ext cx="4470400" cy="431800"/>
          </a:xfrm>
          <a:prstGeom prst="rect">
            <a:avLst/>
          </a:prstGeom>
        </p:spPr>
      </p:pic>
      <p:pic>
        <p:nvPicPr>
          <p:cNvPr id="8" name="Picture 7"/>
          <p:cNvPicPr>
            <a:picLocks noChangeAspect="1"/>
          </p:cNvPicPr>
          <p:nvPr/>
        </p:nvPicPr>
        <p:blipFill>
          <a:blip r:embed="rId3"/>
          <a:stretch>
            <a:fillRect/>
          </a:stretch>
        </p:blipFill>
        <p:spPr>
          <a:xfrm>
            <a:off x="3036571" y="2931067"/>
            <a:ext cx="4470400" cy="431800"/>
          </a:xfrm>
          <a:prstGeom prst="rect">
            <a:avLst/>
          </a:prstGeom>
        </p:spPr>
      </p:pic>
      <p:pic>
        <p:nvPicPr>
          <p:cNvPr id="9" name="Picture 8"/>
          <p:cNvPicPr>
            <a:picLocks noChangeAspect="1"/>
          </p:cNvPicPr>
          <p:nvPr/>
        </p:nvPicPr>
        <p:blipFill>
          <a:blip r:embed="rId3"/>
          <a:stretch>
            <a:fillRect/>
          </a:stretch>
        </p:blipFill>
        <p:spPr>
          <a:xfrm>
            <a:off x="956876" y="3362867"/>
            <a:ext cx="4470400" cy="431800"/>
          </a:xfrm>
          <a:prstGeom prst="rect">
            <a:avLst/>
          </a:prstGeom>
        </p:spPr>
      </p:pic>
      <p:pic>
        <p:nvPicPr>
          <p:cNvPr id="10" name="Picture 9"/>
          <p:cNvPicPr>
            <a:picLocks noChangeAspect="1"/>
          </p:cNvPicPr>
          <p:nvPr/>
        </p:nvPicPr>
        <p:blipFill>
          <a:blip r:embed="rId3"/>
          <a:stretch>
            <a:fillRect/>
          </a:stretch>
        </p:blipFill>
        <p:spPr>
          <a:xfrm>
            <a:off x="4216400" y="3794667"/>
            <a:ext cx="4470400" cy="431800"/>
          </a:xfrm>
          <a:prstGeom prst="rect">
            <a:avLst/>
          </a:prstGeom>
        </p:spPr>
      </p:pic>
      <p:pic>
        <p:nvPicPr>
          <p:cNvPr id="11" name="Picture 10"/>
          <p:cNvPicPr>
            <a:picLocks noChangeAspect="1"/>
          </p:cNvPicPr>
          <p:nvPr/>
        </p:nvPicPr>
        <p:blipFill>
          <a:blip r:embed="rId3"/>
          <a:stretch>
            <a:fillRect/>
          </a:stretch>
        </p:blipFill>
        <p:spPr>
          <a:xfrm>
            <a:off x="1981200" y="3146967"/>
            <a:ext cx="4470400" cy="431800"/>
          </a:xfrm>
          <a:prstGeom prst="rect">
            <a:avLst/>
          </a:prstGeom>
        </p:spPr>
      </p:pic>
      <p:pic>
        <p:nvPicPr>
          <p:cNvPr id="12" name="Picture 11"/>
          <p:cNvPicPr>
            <a:picLocks noChangeAspect="1"/>
          </p:cNvPicPr>
          <p:nvPr/>
        </p:nvPicPr>
        <p:blipFill>
          <a:blip r:embed="rId3"/>
          <a:stretch>
            <a:fillRect/>
          </a:stretch>
        </p:blipFill>
        <p:spPr>
          <a:xfrm>
            <a:off x="1092763" y="4010567"/>
            <a:ext cx="4470400" cy="431800"/>
          </a:xfrm>
          <a:prstGeom prst="rect">
            <a:avLst/>
          </a:prstGeom>
        </p:spPr>
      </p:pic>
      <p:pic>
        <p:nvPicPr>
          <p:cNvPr id="13" name="Picture 12"/>
          <p:cNvPicPr>
            <a:picLocks noChangeAspect="1"/>
          </p:cNvPicPr>
          <p:nvPr/>
        </p:nvPicPr>
        <p:blipFill>
          <a:blip r:embed="rId3"/>
          <a:stretch>
            <a:fillRect/>
          </a:stretch>
        </p:blipFill>
        <p:spPr>
          <a:xfrm>
            <a:off x="3470508" y="3578767"/>
            <a:ext cx="4470400" cy="431800"/>
          </a:xfrm>
          <a:prstGeom prst="rect">
            <a:avLst/>
          </a:prstGeom>
        </p:spPr>
      </p:pic>
      <p:pic>
        <p:nvPicPr>
          <p:cNvPr id="14" name="Picture 13"/>
          <p:cNvPicPr>
            <a:picLocks noChangeAspect="1"/>
          </p:cNvPicPr>
          <p:nvPr/>
        </p:nvPicPr>
        <p:blipFill>
          <a:blip r:embed="rId3"/>
          <a:stretch>
            <a:fillRect/>
          </a:stretch>
        </p:blipFill>
        <p:spPr>
          <a:xfrm>
            <a:off x="2090584" y="4451611"/>
            <a:ext cx="4470400" cy="431800"/>
          </a:xfrm>
          <a:prstGeom prst="rect">
            <a:avLst/>
          </a:prstGeom>
        </p:spPr>
      </p:pic>
    </p:spTree>
    <p:extLst>
      <p:ext uri="{BB962C8B-B14F-4D97-AF65-F5344CB8AC3E}">
        <p14:creationId xmlns:p14="http://schemas.microsoft.com/office/powerpoint/2010/main" val="38619906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FFFF"/>
                </a:solidFill>
              </a:rPr>
              <a:t>BrowseFragment</a:t>
            </a:r>
            <a:endParaRPr lang="en-US" dirty="0">
              <a:solidFill>
                <a:srgbClr val="FFFFFF"/>
              </a:solidFill>
            </a:endParaRPr>
          </a:p>
        </p:txBody>
      </p:sp>
      <p:pic>
        <p:nvPicPr>
          <p:cNvPr id="4" name="BrowseFragmentDemo.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4513" y="1693779"/>
            <a:ext cx="8053387" cy="4525963"/>
          </a:xfrm>
        </p:spPr>
      </p:pic>
    </p:spTree>
    <p:extLst>
      <p:ext uri="{BB962C8B-B14F-4D97-AF65-F5344CB8AC3E}">
        <p14:creationId xmlns:p14="http://schemas.microsoft.com/office/powerpoint/2010/main" val="316917147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DetailsFragment</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457200" y="1728629"/>
            <a:ext cx="5165818" cy="2906908"/>
          </a:xfrm>
          <a:prstGeom prst="rect">
            <a:avLst/>
          </a:prstGeom>
        </p:spPr>
      </p:pic>
      <p:pic>
        <p:nvPicPr>
          <p:cNvPr id="5" name="Picture 4"/>
          <p:cNvPicPr>
            <a:picLocks noChangeAspect="1"/>
          </p:cNvPicPr>
          <p:nvPr/>
        </p:nvPicPr>
        <p:blipFill>
          <a:blip r:embed="rId4"/>
          <a:stretch>
            <a:fillRect/>
          </a:stretch>
        </p:blipFill>
        <p:spPr>
          <a:xfrm>
            <a:off x="3721829" y="3522402"/>
            <a:ext cx="5168027" cy="2904746"/>
          </a:xfrm>
          <a:prstGeom prst="rect">
            <a:avLst/>
          </a:prstGeom>
        </p:spPr>
      </p:pic>
      <p:cxnSp>
        <p:nvCxnSpPr>
          <p:cNvPr id="6" name="Elbow Connector 5"/>
          <p:cNvCxnSpPr/>
          <p:nvPr/>
        </p:nvCxnSpPr>
        <p:spPr>
          <a:xfrm>
            <a:off x="1930850" y="4807403"/>
            <a:ext cx="1632799" cy="1049595"/>
          </a:xfrm>
          <a:prstGeom prst="bentConnector3">
            <a:avLst>
              <a:gd name="adj1" fmla="val 0"/>
            </a:avLst>
          </a:prstGeom>
          <a:ln w="38100" cmpd="sng">
            <a:solidFill>
              <a:srgbClr val="EEECE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19756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Sinhala Sangam MN"/>
                <a:cs typeface="Sinhala Sangam MN"/>
              </a:rPr>
              <a:t>Overview</a:t>
            </a:r>
            <a:endParaRPr lang="en-US" dirty="0"/>
          </a:p>
        </p:txBody>
      </p:sp>
      <p:sp>
        <p:nvSpPr>
          <p:cNvPr id="3" name="Content Placeholder 2"/>
          <p:cNvSpPr>
            <a:spLocks noGrp="1"/>
          </p:cNvSpPr>
          <p:nvPr>
            <p:ph idx="1"/>
          </p:nvPr>
        </p:nvSpPr>
        <p:spPr/>
        <p:txBody>
          <a:bodyPr/>
          <a:lstStyle/>
          <a:p>
            <a:pPr marL="0" indent="0" algn="ctr">
              <a:buNone/>
            </a:pPr>
            <a:r>
              <a:rPr lang="en-US" dirty="0">
                <a:solidFill>
                  <a:srgbClr val="D9D9D9"/>
                </a:solidFill>
              </a:rPr>
              <a:t>"Android TV is Android, optimized for the living room consumption experience on a TV </a:t>
            </a:r>
            <a:r>
              <a:rPr lang="en-US" dirty="0" smtClean="0">
                <a:solidFill>
                  <a:srgbClr val="D9D9D9"/>
                </a:solidFill>
              </a:rPr>
              <a:t>screen"</a:t>
            </a:r>
          </a:p>
        </p:txBody>
      </p:sp>
      <p:pic>
        <p:nvPicPr>
          <p:cNvPr id="4" name="Picture 3"/>
          <p:cNvPicPr>
            <a:picLocks noChangeAspect="1"/>
          </p:cNvPicPr>
          <p:nvPr/>
        </p:nvPicPr>
        <p:blipFill>
          <a:blip r:embed="rId3"/>
          <a:stretch>
            <a:fillRect/>
          </a:stretch>
        </p:blipFill>
        <p:spPr>
          <a:xfrm>
            <a:off x="457200" y="3101408"/>
            <a:ext cx="3822823" cy="2549992"/>
          </a:xfrm>
          <a:prstGeom prst="rect">
            <a:avLst/>
          </a:prstGeom>
        </p:spPr>
      </p:pic>
      <p:pic>
        <p:nvPicPr>
          <p:cNvPr id="5" name="Picture 4"/>
          <p:cNvPicPr>
            <a:picLocks noChangeAspect="1"/>
          </p:cNvPicPr>
          <p:nvPr/>
        </p:nvPicPr>
        <p:blipFill>
          <a:blip r:embed="rId4"/>
          <a:stretch>
            <a:fillRect/>
          </a:stretch>
        </p:blipFill>
        <p:spPr>
          <a:xfrm>
            <a:off x="4803639" y="3101408"/>
            <a:ext cx="3883161" cy="2184278"/>
          </a:xfrm>
          <a:prstGeom prst="rect">
            <a:avLst/>
          </a:prstGeom>
        </p:spPr>
      </p:pic>
    </p:spTree>
    <p:extLst>
      <p:ext uri="{BB962C8B-B14F-4D97-AF65-F5344CB8AC3E}">
        <p14:creationId xmlns:p14="http://schemas.microsoft.com/office/powerpoint/2010/main" val="21594052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rPr>
              <a:t>DetailsFragment</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FFFFFF"/>
                </a:solidFill>
              </a:rPr>
              <a:t>Extend </a:t>
            </a:r>
            <a:r>
              <a:rPr lang="en-US" dirty="0" err="1" smtClean="0">
                <a:solidFill>
                  <a:srgbClr val="FFFFFF"/>
                </a:solidFill>
              </a:rPr>
              <a:t>DetailsFragment</a:t>
            </a:r>
            <a:r>
              <a:rPr lang="en-US" dirty="0" smtClean="0">
                <a:solidFill>
                  <a:srgbClr val="FFFFFF"/>
                </a:solidFill>
              </a:rPr>
              <a:t>, setting the fragments adapter</a:t>
            </a:r>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457200" y="2615450"/>
            <a:ext cx="8229600" cy="3759867"/>
          </a:xfrm>
          <a:prstGeom prst="rect">
            <a:avLst/>
          </a:prstGeom>
        </p:spPr>
      </p:pic>
    </p:spTree>
    <p:extLst>
      <p:ext uri="{BB962C8B-B14F-4D97-AF65-F5344CB8AC3E}">
        <p14:creationId xmlns:p14="http://schemas.microsoft.com/office/powerpoint/2010/main" val="3167708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rPr>
              <a:t>DetailsFragment</a:t>
            </a:r>
            <a:endParaRPr lang="en-US" dirty="0"/>
          </a:p>
        </p:txBody>
      </p:sp>
      <p:sp>
        <p:nvSpPr>
          <p:cNvPr id="3" name="Content Placeholder 2"/>
          <p:cNvSpPr>
            <a:spLocks noGrp="1"/>
          </p:cNvSpPr>
          <p:nvPr>
            <p:ph idx="1"/>
          </p:nvPr>
        </p:nvSpPr>
        <p:spPr/>
        <p:txBody>
          <a:bodyPr/>
          <a:lstStyle/>
          <a:p>
            <a:pPr marL="0" indent="0">
              <a:buNone/>
            </a:pPr>
            <a:r>
              <a:rPr lang="en-US" dirty="0">
                <a:solidFill>
                  <a:srgbClr val="F2F2F2"/>
                </a:solidFill>
              </a:rPr>
              <a:t>Extend Presenter</a:t>
            </a:r>
          </a:p>
          <a:p>
            <a:pPr marL="0" indent="0">
              <a:buNone/>
            </a:pPr>
            <a:endParaRPr lang="en-US" dirty="0"/>
          </a:p>
        </p:txBody>
      </p:sp>
      <p:pic>
        <p:nvPicPr>
          <p:cNvPr id="4" name="Picture 3"/>
          <p:cNvPicPr>
            <a:picLocks noChangeAspect="1"/>
          </p:cNvPicPr>
          <p:nvPr/>
        </p:nvPicPr>
        <p:blipFill>
          <a:blip r:embed="rId3"/>
          <a:stretch>
            <a:fillRect/>
          </a:stretch>
        </p:blipFill>
        <p:spPr>
          <a:xfrm>
            <a:off x="457200" y="2844998"/>
            <a:ext cx="8229600" cy="2203902"/>
          </a:xfrm>
          <a:prstGeom prst="rect">
            <a:avLst/>
          </a:prstGeom>
        </p:spPr>
      </p:pic>
    </p:spTree>
    <p:extLst>
      <p:ext uri="{BB962C8B-B14F-4D97-AF65-F5344CB8AC3E}">
        <p14:creationId xmlns:p14="http://schemas.microsoft.com/office/powerpoint/2010/main" val="53512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rPr>
              <a:t>DetailsFragment</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FFFFFF"/>
                </a:solidFill>
              </a:rPr>
              <a:t>Populate the adapters</a:t>
            </a:r>
            <a:endParaRPr lang="en-US" dirty="0">
              <a:solidFill>
                <a:srgbClr val="FFFFFF"/>
              </a:solidFill>
            </a:endParaRPr>
          </a:p>
        </p:txBody>
      </p:sp>
      <p:pic>
        <p:nvPicPr>
          <p:cNvPr id="4" name="Picture 3"/>
          <p:cNvPicPr>
            <a:picLocks noChangeAspect="1"/>
          </p:cNvPicPr>
          <p:nvPr/>
        </p:nvPicPr>
        <p:blipFill>
          <a:blip r:embed="rId3"/>
          <a:stretch>
            <a:fillRect/>
          </a:stretch>
        </p:blipFill>
        <p:spPr>
          <a:xfrm>
            <a:off x="457200" y="2347303"/>
            <a:ext cx="8229600" cy="3921398"/>
          </a:xfrm>
          <a:prstGeom prst="rect">
            <a:avLst/>
          </a:prstGeom>
        </p:spPr>
      </p:pic>
    </p:spTree>
    <p:extLst>
      <p:ext uri="{BB962C8B-B14F-4D97-AF65-F5344CB8AC3E}">
        <p14:creationId xmlns:p14="http://schemas.microsoft.com/office/powerpoint/2010/main" val="3901240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rPr>
              <a:t>DetailsFragment</a:t>
            </a:r>
            <a:endParaRPr lang="en-US" dirty="0"/>
          </a:p>
        </p:txBody>
      </p:sp>
      <p:pic>
        <p:nvPicPr>
          <p:cNvPr id="4" name="DetailsFragment video.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22288" y="1742737"/>
            <a:ext cx="8099425" cy="4525963"/>
          </a:xfrm>
        </p:spPr>
      </p:pic>
    </p:spTree>
    <p:extLst>
      <p:ext uri="{BB962C8B-B14F-4D97-AF65-F5344CB8AC3E}">
        <p14:creationId xmlns:p14="http://schemas.microsoft.com/office/powerpoint/2010/main" val="115744475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FFFF"/>
                </a:solidFill>
              </a:rPr>
              <a:t>SearchFragment</a:t>
            </a:r>
            <a:endParaRPr lang="en-US" dirty="0">
              <a:solidFill>
                <a:srgbClr val="FFFFFF"/>
              </a:solidFill>
            </a:endParaRPr>
          </a:p>
        </p:txBody>
      </p:sp>
      <p:pic>
        <p:nvPicPr>
          <p:cNvPr id="4" name="Picture 3"/>
          <p:cNvPicPr>
            <a:picLocks noChangeAspect="1"/>
          </p:cNvPicPr>
          <p:nvPr/>
        </p:nvPicPr>
        <p:blipFill>
          <a:blip r:embed="rId3"/>
          <a:stretch>
            <a:fillRect/>
          </a:stretch>
        </p:blipFill>
        <p:spPr>
          <a:xfrm>
            <a:off x="457200" y="1602632"/>
            <a:ext cx="5348309" cy="3002560"/>
          </a:xfrm>
          <a:prstGeom prst="rect">
            <a:avLst/>
          </a:prstGeom>
        </p:spPr>
      </p:pic>
      <p:pic>
        <p:nvPicPr>
          <p:cNvPr id="5" name="Picture 4"/>
          <p:cNvPicPr>
            <a:picLocks noChangeAspect="1"/>
          </p:cNvPicPr>
          <p:nvPr/>
        </p:nvPicPr>
        <p:blipFill>
          <a:blip r:embed="rId4"/>
          <a:stretch>
            <a:fillRect/>
          </a:stretch>
        </p:blipFill>
        <p:spPr>
          <a:xfrm>
            <a:off x="3677079" y="3670683"/>
            <a:ext cx="4961913" cy="2782381"/>
          </a:xfrm>
          <a:prstGeom prst="rect">
            <a:avLst/>
          </a:prstGeom>
        </p:spPr>
      </p:pic>
      <p:cxnSp>
        <p:nvCxnSpPr>
          <p:cNvPr id="6" name="Elbow Connector 5"/>
          <p:cNvCxnSpPr/>
          <p:nvPr/>
        </p:nvCxnSpPr>
        <p:spPr>
          <a:xfrm>
            <a:off x="1930850" y="4807403"/>
            <a:ext cx="1632799" cy="1049595"/>
          </a:xfrm>
          <a:prstGeom prst="bentConnector3">
            <a:avLst>
              <a:gd name="adj1" fmla="val 0"/>
            </a:avLst>
          </a:prstGeom>
          <a:ln w="38100" cmpd="sng">
            <a:solidFill>
              <a:srgbClr val="EEECE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04011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FFFF"/>
                </a:solidFill>
              </a:rPr>
              <a:t>SearchFragment</a:t>
            </a:r>
            <a:endParaRPr lang="en-US" dirty="0"/>
          </a:p>
        </p:txBody>
      </p:sp>
      <p:sp>
        <p:nvSpPr>
          <p:cNvPr id="3" name="Content Placeholder 2"/>
          <p:cNvSpPr>
            <a:spLocks noGrp="1"/>
          </p:cNvSpPr>
          <p:nvPr>
            <p:ph idx="1"/>
          </p:nvPr>
        </p:nvSpPr>
        <p:spPr>
          <a:xfrm>
            <a:off x="457200" y="1436967"/>
            <a:ext cx="8229600" cy="1025045"/>
          </a:xfrm>
        </p:spPr>
        <p:txBody>
          <a:bodyPr>
            <a:normAutofit/>
          </a:bodyPr>
          <a:lstStyle/>
          <a:p>
            <a:pPr marL="0" indent="0">
              <a:buNone/>
            </a:pPr>
            <a:r>
              <a:rPr lang="en-US" sz="2400" dirty="0" smtClean="0">
                <a:solidFill>
                  <a:srgbClr val="FFFFFF"/>
                </a:solidFill>
              </a:rPr>
              <a:t>Extend </a:t>
            </a:r>
            <a:r>
              <a:rPr lang="en-US" sz="2400" dirty="0" err="1" smtClean="0">
                <a:solidFill>
                  <a:srgbClr val="FFFFFF"/>
                </a:solidFill>
              </a:rPr>
              <a:t>SearchFragment</a:t>
            </a:r>
            <a:r>
              <a:rPr lang="en-US" sz="2400" dirty="0" smtClean="0">
                <a:solidFill>
                  <a:srgbClr val="FFFFFF"/>
                </a:solidFill>
              </a:rPr>
              <a:t>, Implement </a:t>
            </a:r>
            <a:r>
              <a:rPr lang="en-US" sz="2400" dirty="0" err="1" smtClean="0">
                <a:solidFill>
                  <a:srgbClr val="FFFFFF"/>
                </a:solidFill>
              </a:rPr>
              <a:t>SearchResultProvider</a:t>
            </a:r>
            <a:r>
              <a:rPr lang="en-US" sz="2400" dirty="0" smtClean="0">
                <a:solidFill>
                  <a:srgbClr val="FFFFFF"/>
                </a:solidFill>
              </a:rPr>
              <a:t> and </a:t>
            </a:r>
            <a:r>
              <a:rPr lang="en-US" sz="2400" dirty="0" err="1" smtClean="0">
                <a:solidFill>
                  <a:srgbClr val="FFFFFF"/>
                </a:solidFill>
              </a:rPr>
              <a:t>OnItemViewClickedListener</a:t>
            </a:r>
            <a:endParaRPr lang="en-US" sz="2400" dirty="0">
              <a:solidFill>
                <a:srgbClr val="FFFFFF"/>
              </a:solidFill>
            </a:endParaRPr>
          </a:p>
        </p:txBody>
      </p:sp>
      <p:pic>
        <p:nvPicPr>
          <p:cNvPr id="4" name="Picture 3"/>
          <p:cNvPicPr>
            <a:picLocks noChangeAspect="1"/>
          </p:cNvPicPr>
          <p:nvPr/>
        </p:nvPicPr>
        <p:blipFill>
          <a:blip r:embed="rId3"/>
          <a:stretch>
            <a:fillRect/>
          </a:stretch>
        </p:blipFill>
        <p:spPr>
          <a:xfrm>
            <a:off x="2223231" y="2244293"/>
            <a:ext cx="4683769" cy="4403863"/>
          </a:xfrm>
          <a:prstGeom prst="rect">
            <a:avLst/>
          </a:prstGeom>
        </p:spPr>
      </p:pic>
    </p:spTree>
    <p:extLst>
      <p:ext uri="{BB962C8B-B14F-4D97-AF65-F5344CB8AC3E}">
        <p14:creationId xmlns:p14="http://schemas.microsoft.com/office/powerpoint/2010/main" val="19502297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FFFF"/>
                </a:solidFill>
              </a:rPr>
              <a:t>SearchFragment</a:t>
            </a:r>
            <a:endParaRPr lang="en-US" dirty="0">
              <a:solidFill>
                <a:srgbClr val="FFFFFF"/>
              </a:solidFill>
            </a:endParaRPr>
          </a:p>
        </p:txBody>
      </p:sp>
      <p:sp>
        <p:nvSpPr>
          <p:cNvPr id="3" name="Content Placeholder 2"/>
          <p:cNvSpPr>
            <a:spLocks noGrp="1"/>
          </p:cNvSpPr>
          <p:nvPr>
            <p:ph idx="1"/>
          </p:nvPr>
        </p:nvSpPr>
        <p:spPr>
          <a:xfrm>
            <a:off x="457200" y="1600200"/>
            <a:ext cx="8229600" cy="693359"/>
          </a:xfrm>
        </p:spPr>
        <p:txBody>
          <a:bodyPr/>
          <a:lstStyle/>
          <a:p>
            <a:pPr marL="0" indent="0">
              <a:buNone/>
            </a:pPr>
            <a:r>
              <a:rPr lang="en-US" dirty="0" smtClean="0">
                <a:solidFill>
                  <a:srgbClr val="FFFFFF"/>
                </a:solidFill>
              </a:rPr>
              <a:t>Create Runnable</a:t>
            </a:r>
            <a:endParaRPr lang="en-US" dirty="0">
              <a:solidFill>
                <a:srgbClr val="FFFFFF"/>
              </a:solidFill>
            </a:endParaRPr>
          </a:p>
        </p:txBody>
      </p:sp>
      <p:pic>
        <p:nvPicPr>
          <p:cNvPr id="4" name="Picture 3"/>
          <p:cNvPicPr>
            <a:picLocks noChangeAspect="1"/>
          </p:cNvPicPr>
          <p:nvPr/>
        </p:nvPicPr>
        <p:blipFill>
          <a:blip r:embed="rId3"/>
          <a:stretch>
            <a:fillRect/>
          </a:stretch>
        </p:blipFill>
        <p:spPr>
          <a:xfrm>
            <a:off x="2247856" y="2125104"/>
            <a:ext cx="4633227" cy="4431107"/>
          </a:xfrm>
          <a:prstGeom prst="rect">
            <a:avLst/>
          </a:prstGeom>
        </p:spPr>
      </p:pic>
    </p:spTree>
    <p:extLst>
      <p:ext uri="{BB962C8B-B14F-4D97-AF65-F5344CB8AC3E}">
        <p14:creationId xmlns:p14="http://schemas.microsoft.com/office/powerpoint/2010/main" val="16656038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SearchFragment</a:t>
            </a:r>
            <a:endParaRPr lang="en-US" dirty="0"/>
          </a:p>
        </p:txBody>
      </p:sp>
      <p:sp>
        <p:nvSpPr>
          <p:cNvPr id="3" name="Content Placeholder 2"/>
          <p:cNvSpPr>
            <a:spLocks noGrp="1"/>
          </p:cNvSpPr>
          <p:nvPr>
            <p:ph idx="1"/>
          </p:nvPr>
        </p:nvSpPr>
        <p:spPr/>
        <p:txBody>
          <a:bodyPr/>
          <a:lstStyle/>
          <a:p>
            <a:pPr marL="0" indent="0">
              <a:buNone/>
            </a:pPr>
            <a:r>
              <a:rPr lang="en-US" dirty="0">
                <a:solidFill>
                  <a:srgbClr val="FFFFFF"/>
                </a:solidFill>
              </a:rPr>
              <a:t>Implement </a:t>
            </a:r>
            <a:r>
              <a:rPr lang="en-US" dirty="0" err="1">
                <a:solidFill>
                  <a:srgbClr val="FFFFFF"/>
                </a:solidFill>
              </a:rPr>
              <a:t>SearchResultProvider</a:t>
            </a:r>
            <a:r>
              <a:rPr lang="en-US" dirty="0">
                <a:solidFill>
                  <a:srgbClr val="FFFFFF"/>
                </a:solidFill>
              </a:rPr>
              <a:t> </a:t>
            </a:r>
            <a:r>
              <a:rPr lang="en-US" dirty="0" smtClean="0">
                <a:solidFill>
                  <a:srgbClr val="FFFFFF"/>
                </a:solidFill>
              </a:rPr>
              <a:t>methods</a:t>
            </a:r>
            <a:endParaRPr lang="en-US" dirty="0"/>
          </a:p>
        </p:txBody>
      </p:sp>
      <p:pic>
        <p:nvPicPr>
          <p:cNvPr id="4" name="Picture 3"/>
          <p:cNvPicPr>
            <a:picLocks noChangeAspect="1"/>
          </p:cNvPicPr>
          <p:nvPr/>
        </p:nvPicPr>
        <p:blipFill>
          <a:blip r:embed="rId3"/>
          <a:stretch>
            <a:fillRect/>
          </a:stretch>
        </p:blipFill>
        <p:spPr>
          <a:xfrm>
            <a:off x="457200" y="2241192"/>
            <a:ext cx="3077490" cy="687306"/>
          </a:xfrm>
          <a:prstGeom prst="rect">
            <a:avLst/>
          </a:prstGeom>
        </p:spPr>
      </p:pic>
      <p:pic>
        <p:nvPicPr>
          <p:cNvPr id="5" name="Picture 4"/>
          <p:cNvPicPr>
            <a:picLocks noChangeAspect="1"/>
          </p:cNvPicPr>
          <p:nvPr/>
        </p:nvPicPr>
        <p:blipFill>
          <a:blip r:embed="rId4"/>
          <a:stretch>
            <a:fillRect/>
          </a:stretch>
        </p:blipFill>
        <p:spPr>
          <a:xfrm>
            <a:off x="2295107" y="3083993"/>
            <a:ext cx="4302295" cy="1561723"/>
          </a:xfrm>
          <a:prstGeom prst="rect">
            <a:avLst/>
          </a:prstGeom>
        </p:spPr>
      </p:pic>
      <p:pic>
        <p:nvPicPr>
          <p:cNvPr id="6" name="Picture 5"/>
          <p:cNvPicPr>
            <a:picLocks noChangeAspect="1"/>
          </p:cNvPicPr>
          <p:nvPr/>
        </p:nvPicPr>
        <p:blipFill>
          <a:blip r:embed="rId5"/>
          <a:stretch>
            <a:fillRect/>
          </a:stretch>
        </p:blipFill>
        <p:spPr>
          <a:xfrm>
            <a:off x="4446255" y="4764652"/>
            <a:ext cx="4240545" cy="1582738"/>
          </a:xfrm>
          <a:prstGeom prst="rect">
            <a:avLst/>
          </a:prstGeom>
        </p:spPr>
      </p:pic>
    </p:spTree>
    <p:extLst>
      <p:ext uri="{BB962C8B-B14F-4D97-AF65-F5344CB8AC3E}">
        <p14:creationId xmlns:p14="http://schemas.microsoft.com/office/powerpoint/2010/main" val="13073244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FFFF"/>
                </a:solidFill>
              </a:rPr>
              <a:t>SearchFragment</a:t>
            </a:r>
            <a:endParaRPr lang="en-US" dirty="0"/>
          </a:p>
        </p:txBody>
      </p:sp>
      <p:pic>
        <p:nvPicPr>
          <p:cNvPr id="4" name="SearchFragment video.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38163" y="1755696"/>
            <a:ext cx="8066087" cy="4525963"/>
          </a:xfrm>
        </p:spPr>
      </p:pic>
    </p:spTree>
    <p:extLst>
      <p:ext uri="{BB962C8B-B14F-4D97-AF65-F5344CB8AC3E}">
        <p14:creationId xmlns:p14="http://schemas.microsoft.com/office/powerpoint/2010/main" val="83447892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Gamepad</a:t>
            </a:r>
            <a:endParaRPr lang="en-US" dirty="0">
              <a:solidFill>
                <a:srgbClr val="FFFFFF"/>
              </a:solidFill>
            </a:endParaRPr>
          </a:p>
        </p:txBody>
      </p:sp>
      <p:pic>
        <p:nvPicPr>
          <p:cNvPr id="4" name="Picture 3"/>
          <p:cNvPicPr>
            <a:picLocks noChangeAspect="1"/>
          </p:cNvPicPr>
          <p:nvPr/>
        </p:nvPicPr>
        <p:blipFill>
          <a:blip r:embed="rId3"/>
          <a:stretch>
            <a:fillRect/>
          </a:stretch>
        </p:blipFill>
        <p:spPr>
          <a:xfrm>
            <a:off x="473675" y="1641188"/>
            <a:ext cx="8213125" cy="2929268"/>
          </a:xfrm>
          <a:prstGeom prst="rect">
            <a:avLst/>
          </a:prstGeom>
        </p:spPr>
      </p:pic>
      <p:sp>
        <p:nvSpPr>
          <p:cNvPr id="8" name="Content Placeholder 4"/>
          <p:cNvSpPr>
            <a:spLocks noGrp="1"/>
          </p:cNvSpPr>
          <p:nvPr>
            <p:ph idx="1"/>
          </p:nvPr>
        </p:nvSpPr>
        <p:spPr>
          <a:xfrm>
            <a:off x="914400" y="4566752"/>
            <a:ext cx="8229600" cy="1779974"/>
          </a:xfrm>
        </p:spPr>
        <p:txBody>
          <a:bodyPr numCol="2">
            <a:noAutofit/>
          </a:bodyPr>
          <a:lstStyle/>
          <a:p>
            <a:pPr marL="457200" indent="-457200">
              <a:buFont typeface="+mj-lt"/>
              <a:buAutoNum type="arabicPeriod"/>
            </a:pPr>
            <a:r>
              <a:rPr lang="en-US" sz="1400" dirty="0">
                <a:solidFill>
                  <a:srgbClr val="FFFFFF"/>
                </a:solidFill>
              </a:rPr>
              <a:t>AXIS_HAT_X, AXIS_HAT_Y, DPAD_UP, DPAD_DOWN</a:t>
            </a:r>
            <a:r>
              <a:rPr lang="en-US" sz="1400" dirty="0" smtClean="0">
                <a:solidFill>
                  <a:srgbClr val="FFFFFF"/>
                </a:solidFill>
              </a:rPr>
              <a:t>,</a:t>
            </a:r>
            <a:br>
              <a:rPr lang="en-US" sz="1400" dirty="0" smtClean="0">
                <a:solidFill>
                  <a:srgbClr val="FFFFFF"/>
                </a:solidFill>
              </a:rPr>
            </a:br>
            <a:r>
              <a:rPr lang="en-US" sz="1400" dirty="0" smtClean="0">
                <a:solidFill>
                  <a:srgbClr val="FFFFFF"/>
                </a:solidFill>
              </a:rPr>
              <a:t>DPAD_LEFT</a:t>
            </a:r>
            <a:r>
              <a:rPr lang="en-US" sz="1400" dirty="0">
                <a:solidFill>
                  <a:srgbClr val="FFFFFF"/>
                </a:solidFill>
              </a:rPr>
              <a:t>, DPAD_RIGHT</a:t>
            </a:r>
          </a:p>
          <a:p>
            <a:pPr marL="457200" indent="-457200">
              <a:buFont typeface="+mj-lt"/>
              <a:buAutoNum type="arabicPeriod"/>
            </a:pPr>
            <a:r>
              <a:rPr lang="en-US" sz="1400" dirty="0">
                <a:solidFill>
                  <a:srgbClr val="FFFFFF"/>
                </a:solidFill>
              </a:rPr>
              <a:t>AXIS_X, AXIS_Y, BUTTON_THUMBL</a:t>
            </a:r>
          </a:p>
          <a:p>
            <a:pPr marL="457200" indent="-457200">
              <a:buFont typeface="+mj-lt"/>
              <a:buAutoNum type="arabicPeriod"/>
            </a:pPr>
            <a:r>
              <a:rPr lang="en-US" sz="1400" dirty="0">
                <a:solidFill>
                  <a:srgbClr val="FFFFFF"/>
                </a:solidFill>
              </a:rPr>
              <a:t>AXIS_Z, AXIS_RZ, BUTTON_THUMBR</a:t>
            </a:r>
          </a:p>
          <a:p>
            <a:pPr marL="457200" indent="-457200">
              <a:buFont typeface="+mj-lt"/>
              <a:buAutoNum type="arabicPeriod"/>
            </a:pPr>
            <a:r>
              <a:rPr lang="en-US" sz="1400" dirty="0">
                <a:solidFill>
                  <a:srgbClr val="FFFFFF"/>
                </a:solidFill>
              </a:rPr>
              <a:t>BUTTON_X</a:t>
            </a:r>
          </a:p>
          <a:p>
            <a:pPr marL="457200" indent="-457200">
              <a:buFont typeface="+mj-lt"/>
              <a:buAutoNum type="arabicPeriod"/>
            </a:pPr>
            <a:r>
              <a:rPr lang="en-US" sz="1400" dirty="0" smtClean="0">
                <a:solidFill>
                  <a:srgbClr val="FFFFFF"/>
                </a:solidFill>
              </a:rPr>
              <a:t>BUTTON_A</a:t>
            </a:r>
            <a:endParaRPr lang="en-US" sz="1400" dirty="0">
              <a:solidFill>
                <a:srgbClr val="FFFFFF"/>
              </a:solidFill>
            </a:endParaRPr>
          </a:p>
          <a:p>
            <a:pPr marL="457200" indent="-457200">
              <a:buFont typeface="+mj-lt"/>
              <a:buAutoNum type="arabicPeriod"/>
            </a:pPr>
            <a:r>
              <a:rPr lang="en-US" sz="1400" dirty="0" smtClean="0">
                <a:solidFill>
                  <a:srgbClr val="FFFFFF"/>
                </a:solidFill>
              </a:rPr>
              <a:t>BUTTON_Y</a:t>
            </a:r>
            <a:endParaRPr lang="en-US" sz="1400" dirty="0">
              <a:solidFill>
                <a:srgbClr val="FFFFFF"/>
              </a:solidFill>
            </a:endParaRPr>
          </a:p>
          <a:p>
            <a:pPr marL="457200" indent="-457200">
              <a:buFont typeface="+mj-lt"/>
              <a:buAutoNum type="arabicPeriod"/>
            </a:pPr>
            <a:r>
              <a:rPr lang="en-US" sz="1400" dirty="0">
                <a:solidFill>
                  <a:srgbClr val="FFFFFF"/>
                </a:solidFill>
              </a:rPr>
              <a:t>BUTTON_B</a:t>
            </a:r>
          </a:p>
          <a:p>
            <a:pPr marL="457200" indent="-457200">
              <a:buFont typeface="+mj-lt"/>
              <a:buAutoNum type="arabicPeriod"/>
            </a:pPr>
            <a:r>
              <a:rPr lang="en-US" sz="1400" dirty="0">
                <a:solidFill>
                  <a:srgbClr val="FFFFFF"/>
                </a:solidFill>
              </a:rPr>
              <a:t>BUTTON_R1</a:t>
            </a:r>
          </a:p>
          <a:p>
            <a:pPr marL="457200" indent="-457200">
              <a:buFont typeface="+mj-lt"/>
              <a:buAutoNum type="arabicPeriod"/>
            </a:pPr>
            <a:r>
              <a:rPr lang="en-US" sz="1400" dirty="0">
                <a:solidFill>
                  <a:srgbClr val="FFFFFF"/>
                </a:solidFill>
              </a:rPr>
              <a:t>AXIS_RTRIGGER, AXIS_THROTTLE</a:t>
            </a:r>
          </a:p>
          <a:p>
            <a:pPr marL="457200" indent="-457200">
              <a:buFont typeface="+mj-lt"/>
              <a:buAutoNum type="arabicPeriod"/>
            </a:pPr>
            <a:r>
              <a:rPr lang="en-US" sz="1400" dirty="0">
                <a:solidFill>
                  <a:srgbClr val="FFFFFF"/>
                </a:solidFill>
              </a:rPr>
              <a:t>AXIS_LTRIGGER, AXIS_BRAKE</a:t>
            </a:r>
          </a:p>
          <a:p>
            <a:pPr marL="457200" indent="-457200">
              <a:buFont typeface="+mj-lt"/>
              <a:buAutoNum type="arabicPeriod"/>
            </a:pPr>
            <a:r>
              <a:rPr lang="en-US" sz="1400" dirty="0">
                <a:solidFill>
                  <a:srgbClr val="FFFFFF"/>
                </a:solidFill>
              </a:rPr>
              <a:t>BUTTON_L1</a:t>
            </a:r>
          </a:p>
        </p:txBody>
      </p:sp>
    </p:spTree>
    <p:extLst>
      <p:ext uri="{BB962C8B-B14F-4D97-AF65-F5344CB8AC3E}">
        <p14:creationId xmlns:p14="http://schemas.microsoft.com/office/powerpoint/2010/main" val="681541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Sinhala Sangam MN"/>
                <a:cs typeface="Sinhala Sangam MN"/>
              </a:rPr>
              <a:t>About</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rgbClr val="D9D9D9"/>
                </a:solidFill>
              </a:rPr>
              <a:t>Runs Android 5.0</a:t>
            </a:r>
          </a:p>
          <a:p>
            <a:r>
              <a:rPr lang="en-US" dirty="0" smtClean="0">
                <a:solidFill>
                  <a:srgbClr val="D9D9D9"/>
                </a:solidFill>
              </a:rPr>
              <a:t>Announced </a:t>
            </a:r>
            <a:r>
              <a:rPr lang="en-US" dirty="0">
                <a:solidFill>
                  <a:srgbClr val="D9D9D9"/>
                </a:solidFill>
              </a:rPr>
              <a:t>on June 25, 2014, </a:t>
            </a:r>
            <a:r>
              <a:rPr lang="en-US" dirty="0" smtClean="0">
                <a:solidFill>
                  <a:srgbClr val="D9D9D9"/>
                </a:solidFill>
              </a:rPr>
              <a:t>at Google I/O</a:t>
            </a:r>
          </a:p>
          <a:p>
            <a:r>
              <a:rPr lang="en-US" dirty="0" smtClean="0">
                <a:solidFill>
                  <a:srgbClr val="D9D9D9"/>
                </a:solidFill>
              </a:rPr>
              <a:t>Supports </a:t>
            </a:r>
            <a:r>
              <a:rPr lang="en-US" dirty="0">
                <a:solidFill>
                  <a:srgbClr val="D9D9D9"/>
                </a:solidFill>
              </a:rPr>
              <a:t>Google </a:t>
            </a:r>
            <a:r>
              <a:rPr lang="en-US" dirty="0" smtClean="0">
                <a:solidFill>
                  <a:srgbClr val="D9D9D9"/>
                </a:solidFill>
              </a:rPr>
              <a:t>Cast</a:t>
            </a:r>
          </a:p>
          <a:p>
            <a:r>
              <a:rPr lang="en-US" dirty="0" smtClean="0">
                <a:solidFill>
                  <a:srgbClr val="D9D9D9"/>
                </a:solidFill>
              </a:rPr>
              <a:t>Removed packages with functionality for:</a:t>
            </a:r>
          </a:p>
          <a:p>
            <a:pPr lvl="1"/>
            <a:r>
              <a:rPr lang="en-US" dirty="0" smtClean="0">
                <a:solidFill>
                  <a:srgbClr val="D9D9D9"/>
                </a:solidFill>
              </a:rPr>
              <a:t>making/receiving calls </a:t>
            </a:r>
          </a:p>
          <a:p>
            <a:pPr lvl="1"/>
            <a:r>
              <a:rPr lang="en-US" dirty="0" smtClean="0">
                <a:solidFill>
                  <a:srgbClr val="D9D9D9"/>
                </a:solidFill>
              </a:rPr>
              <a:t>the camera</a:t>
            </a:r>
          </a:p>
          <a:p>
            <a:pPr lvl="1"/>
            <a:r>
              <a:rPr lang="en-US" dirty="0" smtClean="0">
                <a:solidFill>
                  <a:srgbClr val="D9D9D9"/>
                </a:solidFill>
              </a:rPr>
              <a:t>near-field communication</a:t>
            </a:r>
          </a:p>
          <a:p>
            <a:r>
              <a:rPr lang="en-US" dirty="0" smtClean="0">
                <a:solidFill>
                  <a:srgbClr val="D9D9D9"/>
                </a:solidFill>
              </a:rPr>
              <a:t>Partnering with manufactures to bundle the slimmed OS in TVs</a:t>
            </a:r>
            <a:endParaRPr lang="en-US" dirty="0">
              <a:solidFill>
                <a:srgbClr val="D9D9D9"/>
              </a:solidFill>
            </a:endParaRPr>
          </a:p>
        </p:txBody>
      </p:sp>
      <p:pic>
        <p:nvPicPr>
          <p:cNvPr id="4" name="Picture 3"/>
          <p:cNvPicPr>
            <a:picLocks noChangeAspect="1"/>
          </p:cNvPicPr>
          <p:nvPr/>
        </p:nvPicPr>
        <p:blipFill>
          <a:blip r:embed="rId3"/>
          <a:stretch>
            <a:fillRect/>
          </a:stretch>
        </p:blipFill>
        <p:spPr>
          <a:xfrm>
            <a:off x="3716680" y="1301016"/>
            <a:ext cx="909586" cy="909586"/>
          </a:xfrm>
          <a:prstGeom prst="rect">
            <a:avLst/>
          </a:prstGeom>
        </p:spPr>
      </p:pic>
    </p:spTree>
    <p:extLst>
      <p:ext uri="{BB962C8B-B14F-4D97-AF65-F5344CB8AC3E}">
        <p14:creationId xmlns:p14="http://schemas.microsoft.com/office/powerpoint/2010/main" val="12125771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Gamepad</a:t>
            </a:r>
            <a:endParaRPr lang="en-US" dirty="0"/>
          </a:p>
        </p:txBody>
      </p:sp>
      <p:pic>
        <p:nvPicPr>
          <p:cNvPr id="4" name="Picture 3"/>
          <p:cNvPicPr>
            <a:picLocks noChangeAspect="1"/>
          </p:cNvPicPr>
          <p:nvPr/>
        </p:nvPicPr>
        <p:blipFill>
          <a:blip r:embed="rId3"/>
          <a:stretch>
            <a:fillRect/>
          </a:stretch>
        </p:blipFill>
        <p:spPr>
          <a:xfrm>
            <a:off x="457200" y="1720631"/>
            <a:ext cx="4928823" cy="2853529"/>
          </a:xfrm>
          <a:prstGeom prst="rect">
            <a:avLst/>
          </a:prstGeom>
        </p:spPr>
      </p:pic>
      <p:pic>
        <p:nvPicPr>
          <p:cNvPr id="5" name="Picture 4"/>
          <p:cNvPicPr>
            <a:picLocks noChangeAspect="1"/>
          </p:cNvPicPr>
          <p:nvPr/>
        </p:nvPicPr>
        <p:blipFill>
          <a:blip r:embed="rId4"/>
          <a:stretch>
            <a:fillRect/>
          </a:stretch>
        </p:blipFill>
        <p:spPr>
          <a:xfrm>
            <a:off x="4177956" y="2462012"/>
            <a:ext cx="4508843" cy="3963818"/>
          </a:xfrm>
          <a:prstGeom prst="rect">
            <a:avLst/>
          </a:prstGeom>
        </p:spPr>
      </p:pic>
      <p:cxnSp>
        <p:nvCxnSpPr>
          <p:cNvPr id="6" name="Elbow Connector 5"/>
          <p:cNvCxnSpPr/>
          <p:nvPr/>
        </p:nvCxnSpPr>
        <p:spPr>
          <a:xfrm>
            <a:off x="2436240" y="4807403"/>
            <a:ext cx="1632799" cy="1049595"/>
          </a:xfrm>
          <a:prstGeom prst="bentConnector3">
            <a:avLst>
              <a:gd name="adj1" fmla="val 0"/>
            </a:avLst>
          </a:prstGeom>
          <a:ln w="38100" cmpd="sng">
            <a:solidFill>
              <a:srgbClr val="EEECE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309317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Gamepad</a:t>
            </a:r>
            <a:endParaRPr lang="en-US" dirty="0">
              <a:solidFill>
                <a:srgbClr val="FFFFFF"/>
              </a:solidFill>
            </a:endParaRPr>
          </a:p>
        </p:txBody>
      </p:sp>
      <p:pic>
        <p:nvPicPr>
          <p:cNvPr id="4" name="Picture 3"/>
          <p:cNvPicPr>
            <a:picLocks noChangeAspect="1"/>
          </p:cNvPicPr>
          <p:nvPr/>
        </p:nvPicPr>
        <p:blipFill>
          <a:blip r:embed="rId3"/>
          <a:stretch>
            <a:fillRect/>
          </a:stretch>
        </p:blipFill>
        <p:spPr>
          <a:xfrm>
            <a:off x="457200" y="2503891"/>
            <a:ext cx="4261186" cy="2562671"/>
          </a:xfrm>
          <a:prstGeom prst="rect">
            <a:avLst/>
          </a:prstGeom>
        </p:spPr>
      </p:pic>
      <p:sp>
        <p:nvSpPr>
          <p:cNvPr id="5" name="Content Placeholder 4"/>
          <p:cNvSpPr txBox="1">
            <a:spLocks/>
          </p:cNvSpPr>
          <p:nvPr/>
        </p:nvSpPr>
        <p:spPr>
          <a:xfrm>
            <a:off x="457200" y="1691651"/>
            <a:ext cx="8440584" cy="812240"/>
          </a:xfrm>
          <a:prstGeom prst="rect">
            <a:avLst/>
          </a:prstGeom>
        </p:spPr>
        <p:txBody>
          <a:bodyPr vert="horz" lIns="91440" tIns="45720" rIns="91440" bIns="45720" numCol="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err="1" smtClean="0">
                <a:solidFill>
                  <a:srgbClr val="FFFFFF"/>
                </a:solidFill>
              </a:rPr>
              <a:t>GamepadController</a:t>
            </a:r>
            <a:endParaRPr lang="en-US" sz="2400" dirty="0" smtClean="0">
              <a:solidFill>
                <a:srgbClr val="FFFFFF"/>
              </a:solidFill>
            </a:endParaRPr>
          </a:p>
          <a:p>
            <a:pPr marL="0" indent="0" algn="ctr">
              <a:buNone/>
            </a:pPr>
            <a:endParaRPr lang="en-US" sz="1400" dirty="0">
              <a:solidFill>
                <a:srgbClr val="FFFFFF"/>
              </a:solidFill>
            </a:endParaRPr>
          </a:p>
          <a:p>
            <a:pPr marL="0" indent="0" algn="ctr">
              <a:buNone/>
            </a:pPr>
            <a:r>
              <a:rPr lang="en-US" sz="2400" dirty="0" err="1" smtClean="0">
                <a:solidFill>
                  <a:srgbClr val="FFFFFF"/>
                </a:solidFill>
              </a:rPr>
              <a:t>GamepadConstants</a:t>
            </a:r>
            <a:endParaRPr lang="en-US" sz="2400" dirty="0" smtClean="0">
              <a:solidFill>
                <a:srgbClr val="FFFFFF"/>
              </a:solidFill>
            </a:endParaRPr>
          </a:p>
        </p:txBody>
      </p:sp>
      <p:pic>
        <p:nvPicPr>
          <p:cNvPr id="7" name="Picture 6"/>
          <p:cNvPicPr>
            <a:picLocks noChangeAspect="1"/>
          </p:cNvPicPr>
          <p:nvPr/>
        </p:nvPicPr>
        <p:blipFill>
          <a:blip r:embed="rId4"/>
          <a:stretch>
            <a:fillRect/>
          </a:stretch>
        </p:blipFill>
        <p:spPr>
          <a:xfrm>
            <a:off x="5481540" y="2410180"/>
            <a:ext cx="2884936" cy="3730370"/>
          </a:xfrm>
          <a:prstGeom prst="rect">
            <a:avLst/>
          </a:prstGeom>
        </p:spPr>
      </p:pic>
      <p:sp>
        <p:nvSpPr>
          <p:cNvPr id="8" name="Plus 7"/>
          <p:cNvSpPr/>
          <p:nvPr/>
        </p:nvSpPr>
        <p:spPr>
          <a:xfrm>
            <a:off x="4898398" y="3356111"/>
            <a:ext cx="492431" cy="492403"/>
          </a:xfrm>
          <a:prstGeom prst="mathPlus">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6826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Gamepad</a:t>
            </a:r>
            <a:endParaRPr lang="en-US" dirty="0"/>
          </a:p>
        </p:txBody>
      </p:sp>
      <p:pic>
        <p:nvPicPr>
          <p:cNvPr id="6" name="Picture 5"/>
          <p:cNvPicPr>
            <a:picLocks noChangeAspect="1"/>
          </p:cNvPicPr>
          <p:nvPr/>
        </p:nvPicPr>
        <p:blipFill>
          <a:blip r:embed="rId3"/>
          <a:stretch>
            <a:fillRect/>
          </a:stretch>
        </p:blipFill>
        <p:spPr>
          <a:xfrm>
            <a:off x="777525" y="1730641"/>
            <a:ext cx="7716336" cy="4600290"/>
          </a:xfrm>
          <a:prstGeom prst="rect">
            <a:avLst/>
          </a:prstGeom>
        </p:spPr>
      </p:pic>
    </p:spTree>
    <p:extLst>
      <p:ext uri="{BB962C8B-B14F-4D97-AF65-F5344CB8AC3E}">
        <p14:creationId xmlns:p14="http://schemas.microsoft.com/office/powerpoint/2010/main" val="30115862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Gamepad</a:t>
            </a:r>
            <a:endParaRPr lang="en-US" dirty="0"/>
          </a:p>
        </p:txBody>
      </p:sp>
      <p:sp>
        <p:nvSpPr>
          <p:cNvPr id="3" name="Content Placeholder 2"/>
          <p:cNvSpPr>
            <a:spLocks noGrp="1"/>
          </p:cNvSpPr>
          <p:nvPr>
            <p:ph idx="1"/>
          </p:nvPr>
        </p:nvSpPr>
        <p:spPr>
          <a:xfrm>
            <a:off x="457200" y="1600200"/>
            <a:ext cx="8229600" cy="680401"/>
          </a:xfrm>
        </p:spPr>
        <p:txBody>
          <a:bodyPr/>
          <a:lstStyle/>
          <a:p>
            <a:pPr marL="0" indent="0" algn="ctr">
              <a:buNone/>
            </a:pPr>
            <a:r>
              <a:rPr lang="en-US" dirty="0" smtClean="0">
                <a:solidFill>
                  <a:srgbClr val="FFFFFF"/>
                </a:solidFill>
              </a:rPr>
              <a:t>Handling joystick input</a:t>
            </a:r>
            <a:endParaRPr lang="en-US" dirty="0">
              <a:solidFill>
                <a:srgbClr val="FFFFFF"/>
              </a:solidFill>
            </a:endParaRPr>
          </a:p>
        </p:txBody>
      </p:sp>
      <p:pic>
        <p:nvPicPr>
          <p:cNvPr id="4" name="Picture 3"/>
          <p:cNvPicPr>
            <a:picLocks noChangeAspect="1"/>
          </p:cNvPicPr>
          <p:nvPr/>
        </p:nvPicPr>
        <p:blipFill>
          <a:blip r:embed="rId3"/>
          <a:stretch>
            <a:fillRect/>
          </a:stretch>
        </p:blipFill>
        <p:spPr>
          <a:xfrm>
            <a:off x="829359" y="2280602"/>
            <a:ext cx="7567858" cy="4076070"/>
          </a:xfrm>
          <a:prstGeom prst="rect">
            <a:avLst/>
          </a:prstGeom>
        </p:spPr>
      </p:pic>
    </p:spTree>
    <p:extLst>
      <p:ext uri="{BB962C8B-B14F-4D97-AF65-F5344CB8AC3E}">
        <p14:creationId xmlns:p14="http://schemas.microsoft.com/office/powerpoint/2010/main" val="1401618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Gamepad</a:t>
            </a:r>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922122" y="2228769"/>
            <a:ext cx="7270178" cy="3811692"/>
          </a:xfrm>
          <a:prstGeom prst="rect">
            <a:avLst/>
          </a:prstGeom>
        </p:spPr>
      </p:pic>
    </p:spTree>
    <p:extLst>
      <p:ext uri="{BB962C8B-B14F-4D97-AF65-F5344CB8AC3E}">
        <p14:creationId xmlns:p14="http://schemas.microsoft.com/office/powerpoint/2010/main" val="1693177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Gamepad</a:t>
            </a:r>
            <a:endParaRPr lang="en-US" dirty="0">
              <a:solidFill>
                <a:srgbClr val="FFFFFF"/>
              </a:solidFill>
            </a:endParaRPr>
          </a:p>
        </p:txBody>
      </p:sp>
      <p:sp>
        <p:nvSpPr>
          <p:cNvPr id="3" name="Content Placeholder 2"/>
          <p:cNvSpPr>
            <a:spLocks noGrp="1"/>
          </p:cNvSpPr>
          <p:nvPr>
            <p:ph idx="1"/>
          </p:nvPr>
        </p:nvSpPr>
        <p:spPr>
          <a:xfrm>
            <a:off x="457200" y="1600201"/>
            <a:ext cx="8229600" cy="913644"/>
          </a:xfrm>
        </p:spPr>
        <p:txBody>
          <a:bodyPr>
            <a:normAutofit/>
          </a:bodyPr>
          <a:lstStyle/>
          <a:p>
            <a:pPr marL="0" indent="0" algn="ctr">
              <a:buNone/>
            </a:pPr>
            <a:r>
              <a:rPr lang="en-US" sz="2600" dirty="0" smtClean="0">
                <a:solidFill>
                  <a:srgbClr val="FFFFFF"/>
                </a:solidFill>
              </a:rPr>
              <a:t>We can check the state of the buttons with these methods.</a:t>
            </a:r>
            <a:endParaRPr lang="en-US" sz="2600" dirty="0">
              <a:solidFill>
                <a:srgbClr val="FFFFFF"/>
              </a:solidFill>
            </a:endParaRPr>
          </a:p>
        </p:txBody>
      </p:sp>
      <p:pic>
        <p:nvPicPr>
          <p:cNvPr id="5" name="Picture 4"/>
          <p:cNvPicPr>
            <a:picLocks noChangeAspect="1"/>
          </p:cNvPicPr>
          <p:nvPr/>
        </p:nvPicPr>
        <p:blipFill>
          <a:blip r:embed="rId3"/>
          <a:stretch>
            <a:fillRect/>
          </a:stretch>
        </p:blipFill>
        <p:spPr>
          <a:xfrm>
            <a:off x="2464272" y="2157748"/>
            <a:ext cx="4209471" cy="4246723"/>
          </a:xfrm>
          <a:prstGeom prst="rect">
            <a:avLst/>
          </a:prstGeom>
        </p:spPr>
      </p:pic>
    </p:spTree>
    <p:extLst>
      <p:ext uri="{BB962C8B-B14F-4D97-AF65-F5344CB8AC3E}">
        <p14:creationId xmlns:p14="http://schemas.microsoft.com/office/powerpoint/2010/main" val="1593988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Resources</a:t>
            </a:r>
            <a:endParaRPr lang="en-US" dirty="0">
              <a:solidFill>
                <a:srgbClr val="FFFFFF"/>
              </a:solidFill>
            </a:endParaRPr>
          </a:p>
        </p:txBody>
      </p:sp>
      <p:sp>
        <p:nvSpPr>
          <p:cNvPr id="3" name="Content Placeholder 2"/>
          <p:cNvSpPr>
            <a:spLocks noGrp="1"/>
          </p:cNvSpPr>
          <p:nvPr>
            <p:ph idx="1"/>
          </p:nvPr>
        </p:nvSpPr>
        <p:spPr>
          <a:xfrm>
            <a:off x="457200" y="1600200"/>
            <a:ext cx="8342618" cy="4525963"/>
          </a:xfrm>
        </p:spPr>
        <p:txBody>
          <a:bodyPr>
            <a:normAutofit fontScale="85000" lnSpcReduction="10000"/>
          </a:bodyPr>
          <a:lstStyle/>
          <a:p>
            <a:pPr marL="0" indent="0">
              <a:buNone/>
            </a:pPr>
            <a:r>
              <a:rPr lang="en-US" dirty="0" smtClean="0">
                <a:solidFill>
                  <a:srgbClr val="FFFFFF"/>
                </a:solidFill>
              </a:rPr>
              <a:t>Android TV Design Pattern Guidelines: </a:t>
            </a:r>
          </a:p>
          <a:p>
            <a:r>
              <a:rPr lang="en-US" dirty="0" smtClean="0">
                <a:solidFill>
                  <a:srgbClr val="FFFFFF"/>
                </a:solidFill>
                <a:hlinkClick r:id="rId2"/>
              </a:rPr>
              <a:t>https</a:t>
            </a:r>
            <a:r>
              <a:rPr lang="en-US" dirty="0">
                <a:solidFill>
                  <a:srgbClr val="FFFFFF"/>
                </a:solidFill>
                <a:hlinkClick r:id="rId2"/>
              </a:rPr>
              <a:t>://developer.android.com/design/tv/</a:t>
            </a:r>
            <a:r>
              <a:rPr lang="en-US" dirty="0" smtClean="0">
                <a:solidFill>
                  <a:srgbClr val="FFFFFF"/>
                </a:solidFill>
                <a:hlinkClick r:id="rId2"/>
              </a:rPr>
              <a:t>patterns.html</a:t>
            </a:r>
            <a:endParaRPr lang="en-US" dirty="0" smtClean="0">
              <a:solidFill>
                <a:srgbClr val="FFFFFF"/>
              </a:solidFill>
            </a:endParaRPr>
          </a:p>
          <a:p>
            <a:pPr marL="0" indent="0">
              <a:buNone/>
            </a:pPr>
            <a:r>
              <a:rPr lang="en-US" dirty="0" smtClean="0">
                <a:solidFill>
                  <a:srgbClr val="FFFFFF"/>
                </a:solidFill>
              </a:rPr>
              <a:t>Android TV Game:</a:t>
            </a:r>
          </a:p>
          <a:p>
            <a:r>
              <a:rPr lang="en-US" u="sng" dirty="0" smtClean="0">
                <a:solidFill>
                  <a:srgbClr val="FFFFFF"/>
                </a:solidFill>
                <a:hlinkClick r:id="rId3"/>
              </a:rPr>
              <a:t>http</a:t>
            </a:r>
            <a:r>
              <a:rPr lang="en-US" u="sng" dirty="0">
                <a:solidFill>
                  <a:srgbClr val="FFFFFF"/>
                </a:solidFill>
                <a:hlinkClick r:id="rId3"/>
              </a:rPr>
              <a:t>://www.binpress.com/tutorial/getting-started-with-game-development-for-android-tv/</a:t>
            </a:r>
            <a:r>
              <a:rPr lang="en-US" u="sng" dirty="0" smtClean="0">
                <a:solidFill>
                  <a:srgbClr val="FFFFFF"/>
                </a:solidFill>
                <a:hlinkClick r:id="rId3"/>
              </a:rPr>
              <a:t>149</a:t>
            </a:r>
            <a:endParaRPr lang="en-US" dirty="0">
              <a:solidFill>
                <a:srgbClr val="FFFFFF"/>
              </a:solidFill>
            </a:endParaRPr>
          </a:p>
          <a:p>
            <a:pPr marL="0" indent="0">
              <a:buNone/>
            </a:pPr>
            <a:r>
              <a:rPr lang="en-US" dirty="0" smtClean="0">
                <a:solidFill>
                  <a:srgbClr val="FFFFFF"/>
                </a:solidFill>
              </a:rPr>
              <a:t>Android TV Layout:</a:t>
            </a:r>
          </a:p>
          <a:p>
            <a:r>
              <a:rPr lang="en-US" u="sng" dirty="0">
                <a:solidFill>
                  <a:srgbClr val="FFFFFF"/>
                </a:solidFill>
                <a:hlinkClick r:id="rId4"/>
              </a:rPr>
              <a:t>http://developer.android.com/tools/support-library/features.html#v17-leanback</a:t>
            </a:r>
            <a:endParaRPr lang="en-US" dirty="0" smtClean="0">
              <a:solidFill>
                <a:srgbClr val="FFFFFF"/>
              </a:solidFill>
            </a:endParaRPr>
          </a:p>
          <a:p>
            <a:r>
              <a:rPr lang="en-US" u="sng" dirty="0">
                <a:solidFill>
                  <a:srgbClr val="FFFFFF"/>
                </a:solidFill>
                <a:hlinkClick r:id="rId5"/>
              </a:rPr>
              <a:t>https://github.com/malmstein/AndroidTVExplorer</a:t>
            </a:r>
            <a:endParaRPr lang="en-US" dirty="0">
              <a:solidFill>
                <a:srgbClr val="FFFFFF"/>
              </a:solidFill>
            </a:endParaRPr>
          </a:p>
          <a:p>
            <a:pPr marL="0" indent="0">
              <a:buNone/>
            </a:pPr>
            <a:endParaRPr lang="en-US" dirty="0">
              <a:solidFill>
                <a:srgbClr val="FFFFFF"/>
              </a:solidFill>
            </a:endParaRPr>
          </a:p>
        </p:txBody>
      </p:sp>
    </p:spTree>
    <p:extLst>
      <p:ext uri="{BB962C8B-B14F-4D97-AF65-F5344CB8AC3E}">
        <p14:creationId xmlns:p14="http://schemas.microsoft.com/office/powerpoint/2010/main" val="2162427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6075"/>
            <a:ext cx="8229600" cy="1143000"/>
          </a:xfrm>
        </p:spPr>
        <p:txBody>
          <a:bodyPr>
            <a:noAutofit/>
          </a:bodyPr>
          <a:lstStyle/>
          <a:p>
            <a:r>
              <a:rPr lang="en-US" sz="7200" dirty="0" smtClean="0">
                <a:solidFill>
                  <a:srgbClr val="D9D9D9"/>
                </a:solidFill>
              </a:rPr>
              <a:t>Questions?</a:t>
            </a:r>
            <a:endParaRPr lang="en-US" sz="7200" dirty="0">
              <a:solidFill>
                <a:srgbClr val="D9D9D9"/>
              </a:solidFill>
            </a:endParaRPr>
          </a:p>
        </p:txBody>
      </p:sp>
      <p:sp>
        <p:nvSpPr>
          <p:cNvPr id="3" name="Content Placeholder 2"/>
          <p:cNvSpPr>
            <a:spLocks noGrp="1"/>
          </p:cNvSpPr>
          <p:nvPr>
            <p:ph idx="1"/>
          </p:nvPr>
        </p:nvSpPr>
        <p:spPr>
          <a:xfrm>
            <a:off x="457200" y="3646407"/>
            <a:ext cx="8229600" cy="2381313"/>
          </a:xfrm>
        </p:spPr>
        <p:txBody>
          <a:bodyPr/>
          <a:lstStyle/>
          <a:p>
            <a:pPr marL="0" indent="0" algn="ctr">
              <a:buNone/>
            </a:pPr>
            <a:r>
              <a:rPr lang="en-US" dirty="0" smtClean="0">
                <a:solidFill>
                  <a:schemeClr val="bg1">
                    <a:lumMod val="95000"/>
                  </a:schemeClr>
                </a:solidFill>
              </a:rPr>
              <a:t>Thomas Belk</a:t>
            </a:r>
          </a:p>
          <a:p>
            <a:pPr marL="0" indent="0" algn="ctr">
              <a:buNone/>
            </a:pPr>
            <a:r>
              <a:rPr lang="en-US" dirty="0" smtClean="0">
                <a:solidFill>
                  <a:schemeClr val="bg1">
                    <a:lumMod val="95000"/>
                  </a:schemeClr>
                </a:solidFill>
              </a:rPr>
              <a:t>@</a:t>
            </a:r>
            <a:r>
              <a:rPr lang="en-US" dirty="0" err="1" smtClean="0">
                <a:solidFill>
                  <a:schemeClr val="bg1">
                    <a:lumMod val="95000"/>
                  </a:schemeClr>
                </a:solidFill>
              </a:rPr>
              <a:t>yldsmith</a:t>
            </a:r>
            <a:endParaRPr lang="en-US" dirty="0" smtClean="0">
              <a:solidFill>
                <a:schemeClr val="bg1">
                  <a:lumMod val="95000"/>
                </a:schemeClr>
              </a:solidFill>
            </a:endParaRPr>
          </a:p>
          <a:p>
            <a:pPr marL="0" indent="0" algn="ctr">
              <a:buNone/>
            </a:pPr>
            <a:r>
              <a:rPr lang="en-US" dirty="0" err="1" smtClean="0">
                <a:solidFill>
                  <a:schemeClr val="bg1">
                    <a:lumMod val="95000"/>
                  </a:schemeClr>
                </a:solidFill>
              </a:rPr>
              <a:t>github.com</a:t>
            </a:r>
            <a:r>
              <a:rPr lang="en-US" dirty="0" smtClean="0">
                <a:solidFill>
                  <a:schemeClr val="bg1">
                    <a:lumMod val="95000"/>
                  </a:schemeClr>
                </a:solidFill>
              </a:rPr>
              <a:t>/</a:t>
            </a:r>
            <a:r>
              <a:rPr lang="en-US" dirty="0" err="1" smtClean="0">
                <a:solidFill>
                  <a:schemeClr val="bg1">
                    <a:lumMod val="95000"/>
                  </a:schemeClr>
                </a:solidFill>
              </a:rPr>
              <a:t>wildsmith</a:t>
            </a:r>
            <a:r>
              <a:rPr lang="en-US" dirty="0" smtClean="0">
                <a:solidFill>
                  <a:schemeClr val="bg1">
                    <a:lumMod val="95000"/>
                  </a:schemeClr>
                </a:solidFill>
              </a:rPr>
              <a:t>/</a:t>
            </a:r>
            <a:r>
              <a:rPr lang="en-US" dirty="0" err="1" smtClean="0">
                <a:solidFill>
                  <a:schemeClr val="bg1">
                    <a:lumMod val="95000"/>
                  </a:schemeClr>
                </a:solidFill>
              </a:rPr>
              <a:t>TickTank</a:t>
            </a:r>
            <a:endParaRPr lang="en-US" dirty="0">
              <a:solidFill>
                <a:schemeClr val="bg1">
                  <a:lumMod val="95000"/>
                </a:schemeClr>
              </a:solidFill>
            </a:endParaRPr>
          </a:p>
        </p:txBody>
      </p:sp>
    </p:spTree>
    <p:extLst>
      <p:ext uri="{BB962C8B-B14F-4D97-AF65-F5344CB8AC3E}">
        <p14:creationId xmlns:p14="http://schemas.microsoft.com/office/powerpoint/2010/main" val="251491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9D9D9"/>
                </a:solidFill>
              </a:rPr>
              <a:t>Specifications</a:t>
            </a:r>
            <a:endParaRPr lang="en-US" dirty="0">
              <a:solidFill>
                <a:srgbClr val="D9D9D9"/>
              </a:solidFill>
            </a:endParaRPr>
          </a:p>
        </p:txBody>
      </p:sp>
      <p:sp>
        <p:nvSpPr>
          <p:cNvPr id="5" name="Content Placeholder 4"/>
          <p:cNvSpPr>
            <a:spLocks noGrp="1"/>
          </p:cNvSpPr>
          <p:nvPr>
            <p:ph idx="1"/>
          </p:nvPr>
        </p:nvSpPr>
        <p:spPr>
          <a:xfrm>
            <a:off x="457200" y="1600200"/>
            <a:ext cx="8229600" cy="4982443"/>
          </a:xfrm>
        </p:spPr>
        <p:txBody>
          <a:bodyPr numCol="2">
            <a:normAutofit/>
          </a:bodyPr>
          <a:lstStyle/>
          <a:p>
            <a:pPr marL="0" indent="0" algn="ctr">
              <a:buNone/>
            </a:pPr>
            <a:r>
              <a:rPr lang="en-US" dirty="0" smtClean="0">
                <a:solidFill>
                  <a:srgbClr val="D9D9D9"/>
                </a:solidFill>
              </a:rPr>
              <a:t>ADT-1</a:t>
            </a:r>
          </a:p>
          <a:p>
            <a:r>
              <a:rPr lang="en-US" dirty="0" err="1" smtClean="0">
                <a:solidFill>
                  <a:srgbClr val="D9D9D9"/>
                </a:solidFill>
              </a:rPr>
              <a:t>Trega</a:t>
            </a:r>
            <a:r>
              <a:rPr lang="en-US" dirty="0" smtClean="0">
                <a:solidFill>
                  <a:srgbClr val="D9D9D9"/>
                </a:solidFill>
              </a:rPr>
              <a:t> 4/</a:t>
            </a:r>
            <a:r>
              <a:rPr lang="en-US" dirty="0" err="1" smtClean="0">
                <a:solidFill>
                  <a:srgbClr val="D9D9D9"/>
                </a:solidFill>
              </a:rPr>
              <a:t>Trega</a:t>
            </a:r>
            <a:r>
              <a:rPr lang="en-US" dirty="0" smtClean="0">
                <a:solidFill>
                  <a:srgbClr val="D9D9D9"/>
                </a:solidFill>
              </a:rPr>
              <a:t> K1</a:t>
            </a:r>
          </a:p>
          <a:p>
            <a:r>
              <a:rPr lang="en-US" dirty="0" smtClean="0">
                <a:solidFill>
                  <a:srgbClr val="D9D9D9"/>
                </a:solidFill>
              </a:rPr>
              <a:t>2GB of RAM</a:t>
            </a:r>
          </a:p>
          <a:p>
            <a:r>
              <a:rPr lang="en-US" dirty="0" smtClean="0">
                <a:solidFill>
                  <a:srgbClr val="D9D9D9"/>
                </a:solidFill>
              </a:rPr>
              <a:t>16GB of storage</a:t>
            </a:r>
          </a:p>
          <a:p>
            <a:r>
              <a:rPr lang="en-US" dirty="0" smtClean="0">
                <a:solidFill>
                  <a:srgbClr val="D9D9D9"/>
                </a:solidFill>
              </a:rPr>
              <a:t>Bluetooth 4.0</a:t>
            </a:r>
          </a:p>
          <a:p>
            <a:r>
              <a:rPr lang="en-US" dirty="0" smtClean="0">
                <a:solidFill>
                  <a:srgbClr val="D9D9D9"/>
                </a:solidFill>
              </a:rPr>
              <a:t>HDMI</a:t>
            </a:r>
          </a:p>
          <a:p>
            <a:r>
              <a:rPr lang="en-US" dirty="0" err="1" smtClean="0">
                <a:solidFill>
                  <a:srgbClr val="D9D9D9"/>
                </a:solidFill>
              </a:rPr>
              <a:t>Wifi</a:t>
            </a:r>
            <a:r>
              <a:rPr lang="en-US" dirty="0" smtClean="0">
                <a:solidFill>
                  <a:srgbClr val="D9D9D9"/>
                </a:solidFill>
              </a:rPr>
              <a:t> ready</a:t>
            </a:r>
          </a:p>
          <a:p>
            <a:r>
              <a:rPr lang="en-US" dirty="0" smtClean="0">
                <a:solidFill>
                  <a:srgbClr val="D9D9D9"/>
                </a:solidFill>
              </a:rPr>
              <a:t>USB port</a:t>
            </a:r>
          </a:p>
          <a:p>
            <a:pPr marL="0" indent="0" algn="ctr">
              <a:buNone/>
            </a:pPr>
            <a:r>
              <a:rPr lang="en-US" dirty="0" smtClean="0">
                <a:solidFill>
                  <a:srgbClr val="D9D9D9"/>
                </a:solidFill>
              </a:rPr>
              <a:t>Nexus </a:t>
            </a:r>
            <a:r>
              <a:rPr lang="en-US" dirty="0">
                <a:solidFill>
                  <a:srgbClr val="D9D9D9"/>
                </a:solidFill>
              </a:rPr>
              <a:t>Player</a:t>
            </a:r>
          </a:p>
          <a:p>
            <a:pPr marL="457200" indent="-457200"/>
            <a:r>
              <a:rPr lang="en-US" dirty="0">
                <a:solidFill>
                  <a:srgbClr val="D9D9D9"/>
                </a:solidFill>
              </a:rPr>
              <a:t>Intel Atom</a:t>
            </a:r>
          </a:p>
          <a:p>
            <a:pPr marL="457200" indent="-457200"/>
            <a:r>
              <a:rPr lang="en-US" dirty="0">
                <a:solidFill>
                  <a:srgbClr val="D9D9D9"/>
                </a:solidFill>
              </a:rPr>
              <a:t>1GB of RAM</a:t>
            </a:r>
          </a:p>
          <a:p>
            <a:pPr marL="457200" indent="-457200"/>
            <a:r>
              <a:rPr lang="en-US" dirty="0">
                <a:solidFill>
                  <a:srgbClr val="D9D9D9"/>
                </a:solidFill>
              </a:rPr>
              <a:t>8GB of storage</a:t>
            </a:r>
          </a:p>
          <a:p>
            <a:pPr marL="457200" indent="-457200"/>
            <a:r>
              <a:rPr lang="en-US" dirty="0">
                <a:solidFill>
                  <a:srgbClr val="D9D9D9"/>
                </a:solidFill>
              </a:rPr>
              <a:t>Bluetooth 4.1</a:t>
            </a:r>
          </a:p>
          <a:p>
            <a:pPr marL="457200" indent="-457200"/>
            <a:r>
              <a:rPr lang="en-US" dirty="0">
                <a:solidFill>
                  <a:srgbClr val="D9D9D9"/>
                </a:solidFill>
              </a:rPr>
              <a:t>HDMI</a:t>
            </a:r>
          </a:p>
          <a:p>
            <a:pPr marL="457200" indent="-457200"/>
            <a:r>
              <a:rPr lang="en-US" dirty="0" err="1">
                <a:solidFill>
                  <a:srgbClr val="D9D9D9"/>
                </a:solidFill>
              </a:rPr>
              <a:t>Wifi</a:t>
            </a:r>
            <a:r>
              <a:rPr lang="en-US" dirty="0">
                <a:solidFill>
                  <a:srgbClr val="D9D9D9"/>
                </a:solidFill>
              </a:rPr>
              <a:t> Ready</a:t>
            </a:r>
          </a:p>
          <a:p>
            <a:pPr marL="457200" indent="-457200"/>
            <a:r>
              <a:rPr lang="en-US" dirty="0">
                <a:solidFill>
                  <a:srgbClr val="D9D9D9"/>
                </a:solidFill>
              </a:rPr>
              <a:t>USB port</a:t>
            </a:r>
          </a:p>
          <a:p>
            <a:endParaRPr lang="en-US" dirty="0">
              <a:solidFill>
                <a:srgbClr val="D9D9D9"/>
              </a:solidFill>
            </a:endParaRPr>
          </a:p>
        </p:txBody>
      </p:sp>
    </p:spTree>
    <p:extLst>
      <p:ext uri="{BB962C8B-B14F-4D97-AF65-F5344CB8AC3E}">
        <p14:creationId xmlns:p14="http://schemas.microsoft.com/office/powerpoint/2010/main" val="5023879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9D9D9"/>
                </a:solidFill>
              </a:rPr>
              <a:t>Controllers</a:t>
            </a:r>
            <a:endParaRPr lang="en-US" dirty="0">
              <a:solidFill>
                <a:srgbClr val="D9D9D9"/>
              </a:solidFill>
            </a:endParaRPr>
          </a:p>
        </p:txBody>
      </p:sp>
      <p:pic>
        <p:nvPicPr>
          <p:cNvPr id="5" name="Picture 4"/>
          <p:cNvPicPr>
            <a:picLocks noChangeAspect="1"/>
          </p:cNvPicPr>
          <p:nvPr/>
        </p:nvPicPr>
        <p:blipFill>
          <a:blip r:embed="rId3"/>
          <a:stretch>
            <a:fillRect/>
          </a:stretch>
        </p:blipFill>
        <p:spPr>
          <a:xfrm>
            <a:off x="716374" y="2262871"/>
            <a:ext cx="3948766" cy="3948766"/>
          </a:xfrm>
          <a:prstGeom prst="rect">
            <a:avLst/>
          </a:prstGeom>
        </p:spPr>
      </p:pic>
      <p:sp>
        <p:nvSpPr>
          <p:cNvPr id="7" name="Content Placeholder 4"/>
          <p:cNvSpPr txBox="1">
            <a:spLocks/>
          </p:cNvSpPr>
          <p:nvPr/>
        </p:nvSpPr>
        <p:spPr>
          <a:xfrm>
            <a:off x="457200" y="1574284"/>
            <a:ext cx="8229600" cy="2662970"/>
          </a:xfrm>
          <a:prstGeom prst="rect">
            <a:avLst/>
          </a:prstGeom>
        </p:spPr>
        <p:txBody>
          <a:bodyPr vert="horz" lIns="91440" tIns="45720" rIns="91440" bIns="45720" numCol="2"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solidFill>
                  <a:srgbClr val="D9D9D9"/>
                </a:solidFill>
              </a:rPr>
              <a:t>Gamepad Controller</a:t>
            </a:r>
          </a:p>
          <a:p>
            <a:endParaRPr lang="en-US" dirty="0">
              <a:solidFill>
                <a:srgbClr val="D9D9D9"/>
              </a:solidFill>
            </a:endParaRPr>
          </a:p>
          <a:p>
            <a:endParaRPr lang="en-US" dirty="0" smtClean="0">
              <a:solidFill>
                <a:srgbClr val="D9D9D9"/>
              </a:solidFill>
            </a:endParaRPr>
          </a:p>
          <a:p>
            <a:endParaRPr lang="en-US" dirty="0">
              <a:solidFill>
                <a:srgbClr val="D9D9D9"/>
              </a:solidFill>
            </a:endParaRPr>
          </a:p>
          <a:p>
            <a:pPr marL="0" indent="0" algn="ctr">
              <a:buNone/>
            </a:pPr>
            <a:r>
              <a:rPr lang="en-US" dirty="0" smtClean="0">
                <a:solidFill>
                  <a:srgbClr val="D9D9D9"/>
                </a:solidFill>
              </a:rPr>
              <a:t>Remote</a:t>
            </a:r>
          </a:p>
        </p:txBody>
      </p:sp>
      <p:pic>
        <p:nvPicPr>
          <p:cNvPr id="9" name="Picture 8"/>
          <p:cNvPicPr>
            <a:picLocks noChangeAspect="1"/>
          </p:cNvPicPr>
          <p:nvPr/>
        </p:nvPicPr>
        <p:blipFill>
          <a:blip r:embed="rId4"/>
          <a:stretch>
            <a:fillRect/>
          </a:stretch>
        </p:blipFill>
        <p:spPr>
          <a:xfrm>
            <a:off x="6684952" y="2572200"/>
            <a:ext cx="1872261" cy="3330108"/>
          </a:xfrm>
          <a:prstGeom prst="rect">
            <a:avLst/>
          </a:prstGeom>
        </p:spPr>
      </p:pic>
      <p:pic>
        <p:nvPicPr>
          <p:cNvPr id="10" name="Picture 9"/>
          <p:cNvPicPr>
            <a:picLocks noChangeAspect="1"/>
          </p:cNvPicPr>
          <p:nvPr/>
        </p:nvPicPr>
        <p:blipFill>
          <a:blip r:embed="rId5"/>
          <a:stretch>
            <a:fillRect/>
          </a:stretch>
        </p:blipFill>
        <p:spPr>
          <a:xfrm>
            <a:off x="5431197" y="2511658"/>
            <a:ext cx="904130" cy="3451192"/>
          </a:xfrm>
          <a:prstGeom prst="rect">
            <a:avLst/>
          </a:prstGeom>
        </p:spPr>
      </p:pic>
      <p:pic>
        <p:nvPicPr>
          <p:cNvPr id="11" name="Picture 10"/>
          <p:cNvPicPr>
            <a:picLocks noChangeAspect="1"/>
          </p:cNvPicPr>
          <p:nvPr/>
        </p:nvPicPr>
        <p:blipFill>
          <a:blip r:embed="rId6"/>
          <a:stretch>
            <a:fillRect/>
          </a:stretch>
        </p:blipFill>
        <p:spPr>
          <a:xfrm>
            <a:off x="7855295" y="5551349"/>
            <a:ext cx="701918" cy="701918"/>
          </a:xfrm>
          <a:prstGeom prst="rect">
            <a:avLst/>
          </a:prstGeom>
        </p:spPr>
      </p:pic>
    </p:spTree>
    <p:extLst>
      <p:ext uri="{BB962C8B-B14F-4D97-AF65-F5344CB8AC3E}">
        <p14:creationId xmlns:p14="http://schemas.microsoft.com/office/powerpoint/2010/main" val="19970005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Emulator Setup</a:t>
            </a:r>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944511" y="1668747"/>
            <a:ext cx="3270432" cy="4702225"/>
          </a:xfrm>
          <a:prstGeom prst="rect">
            <a:avLst/>
          </a:prstGeom>
        </p:spPr>
      </p:pic>
    </p:spTree>
    <p:extLst>
      <p:ext uri="{BB962C8B-B14F-4D97-AF65-F5344CB8AC3E}">
        <p14:creationId xmlns:p14="http://schemas.microsoft.com/office/powerpoint/2010/main" val="3122551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SDK Setup</a:t>
            </a:r>
            <a:endParaRPr lang="en-US" dirty="0">
              <a:solidFill>
                <a:srgbClr val="FFFFFF"/>
              </a:solidFill>
            </a:endParaRPr>
          </a:p>
        </p:txBody>
      </p:sp>
      <p:sp>
        <p:nvSpPr>
          <p:cNvPr id="3" name="Content Placeholder 2"/>
          <p:cNvSpPr>
            <a:spLocks noGrp="1"/>
          </p:cNvSpPr>
          <p:nvPr>
            <p:ph idx="1"/>
          </p:nvPr>
        </p:nvSpPr>
        <p:spPr/>
        <p:txBody>
          <a:bodyPr/>
          <a:lstStyle/>
          <a:p>
            <a:r>
              <a:rPr lang="en-US" dirty="0" smtClean="0">
                <a:solidFill>
                  <a:srgbClr val="FFFFFF"/>
                </a:solidFill>
              </a:rPr>
              <a:t>Recommended SDK Installs:</a:t>
            </a:r>
          </a:p>
          <a:p>
            <a:pPr lvl="1"/>
            <a:r>
              <a:rPr lang="en-US" dirty="0" smtClean="0">
                <a:solidFill>
                  <a:srgbClr val="FFFFFF"/>
                </a:solidFill>
              </a:rPr>
              <a:t>Android TV ARM / Intel System Image</a:t>
            </a:r>
          </a:p>
          <a:p>
            <a:pPr lvl="1"/>
            <a:r>
              <a:rPr lang="en-US" dirty="0" smtClean="0">
                <a:solidFill>
                  <a:srgbClr val="FFFFFF"/>
                </a:solidFill>
              </a:rPr>
              <a:t>SDK Platform (API 21)</a:t>
            </a:r>
          </a:p>
          <a:p>
            <a:pPr lvl="1"/>
            <a:r>
              <a:rPr lang="en-US" dirty="0" smtClean="0">
                <a:solidFill>
                  <a:srgbClr val="FFFFFF"/>
                </a:solidFill>
              </a:rPr>
              <a:t>Android Support Library</a:t>
            </a:r>
          </a:p>
          <a:p>
            <a:pPr lvl="1"/>
            <a:r>
              <a:rPr lang="en-US" dirty="0" smtClean="0">
                <a:solidFill>
                  <a:srgbClr val="FFFFFF"/>
                </a:solidFill>
              </a:rPr>
              <a:t>(Optional) Intel x86 </a:t>
            </a:r>
            <a:br>
              <a:rPr lang="en-US" dirty="0" smtClean="0">
                <a:solidFill>
                  <a:srgbClr val="FFFFFF"/>
                </a:solidFill>
              </a:rPr>
            </a:br>
            <a:r>
              <a:rPr lang="en-US" dirty="0" smtClean="0">
                <a:solidFill>
                  <a:srgbClr val="FFFFFF"/>
                </a:solidFill>
              </a:rPr>
              <a:t>Emulator Accelerator </a:t>
            </a:r>
            <a:br>
              <a:rPr lang="en-US" dirty="0" smtClean="0">
                <a:solidFill>
                  <a:srgbClr val="FFFFFF"/>
                </a:solidFill>
              </a:rPr>
            </a:br>
            <a:r>
              <a:rPr lang="en-US" dirty="0" smtClean="0">
                <a:solidFill>
                  <a:srgbClr val="FFFFFF"/>
                </a:solidFill>
              </a:rPr>
              <a:t>(HAXM)</a:t>
            </a:r>
            <a:endParaRPr lang="en-US" dirty="0">
              <a:solidFill>
                <a:srgbClr val="FFFFFF"/>
              </a:solidFill>
            </a:endParaRPr>
          </a:p>
        </p:txBody>
      </p:sp>
      <p:pic>
        <p:nvPicPr>
          <p:cNvPr id="4" name="Picture 3"/>
          <p:cNvPicPr>
            <a:picLocks noChangeAspect="1"/>
          </p:cNvPicPr>
          <p:nvPr/>
        </p:nvPicPr>
        <p:blipFill>
          <a:blip r:embed="rId3"/>
          <a:stretch>
            <a:fillRect/>
          </a:stretch>
        </p:blipFill>
        <p:spPr>
          <a:xfrm>
            <a:off x="4833480" y="3282867"/>
            <a:ext cx="4145524" cy="3575133"/>
          </a:xfrm>
          <a:prstGeom prst="rect">
            <a:avLst/>
          </a:prstGeom>
        </p:spPr>
      </p:pic>
    </p:spTree>
    <p:extLst>
      <p:ext uri="{BB962C8B-B14F-4D97-AF65-F5344CB8AC3E}">
        <p14:creationId xmlns:p14="http://schemas.microsoft.com/office/powerpoint/2010/main" val="340776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New Project</a:t>
            </a:r>
            <a:endParaRPr lang="en-US" dirty="0">
              <a:solidFill>
                <a:srgbClr val="FFFFFF"/>
              </a:solidFill>
            </a:endParaRPr>
          </a:p>
        </p:txBody>
      </p:sp>
      <p:pic>
        <p:nvPicPr>
          <p:cNvPr id="4" name="Picture 3"/>
          <p:cNvPicPr>
            <a:picLocks noChangeAspect="1"/>
          </p:cNvPicPr>
          <p:nvPr/>
        </p:nvPicPr>
        <p:blipFill>
          <a:blip r:embed="rId3"/>
          <a:stretch>
            <a:fillRect/>
          </a:stretch>
        </p:blipFill>
        <p:spPr>
          <a:xfrm>
            <a:off x="4125429" y="1876749"/>
            <a:ext cx="4671293" cy="4578331"/>
          </a:xfrm>
          <a:prstGeom prst="rect">
            <a:avLst/>
          </a:prstGeom>
        </p:spPr>
      </p:pic>
      <p:sp>
        <p:nvSpPr>
          <p:cNvPr id="5" name="TextBox 4"/>
          <p:cNvSpPr txBox="1"/>
          <p:nvPr/>
        </p:nvSpPr>
        <p:spPr>
          <a:xfrm>
            <a:off x="303442" y="1876749"/>
            <a:ext cx="3821987" cy="3970318"/>
          </a:xfrm>
          <a:prstGeom prst="rect">
            <a:avLst/>
          </a:prstGeom>
          <a:noFill/>
        </p:spPr>
        <p:txBody>
          <a:bodyPr wrap="square" rtlCol="0">
            <a:spAutoFit/>
          </a:bodyPr>
          <a:lstStyle/>
          <a:p>
            <a:r>
              <a:rPr lang="en-US" dirty="0" smtClean="0">
                <a:solidFill>
                  <a:srgbClr val="FFFFFF"/>
                </a:solidFill>
              </a:rPr>
              <a:t>Android Manifest</a:t>
            </a:r>
          </a:p>
          <a:p>
            <a:pPr marL="285750" indent="-285750">
              <a:buFont typeface="Arial"/>
              <a:buChar char="•"/>
            </a:pPr>
            <a:r>
              <a:rPr lang="en-US" b="1" dirty="0" smtClean="0">
                <a:solidFill>
                  <a:srgbClr val="FFFFFF"/>
                </a:solidFill>
              </a:rPr>
              <a:t>Min/Target SDK:</a:t>
            </a:r>
            <a:r>
              <a:rPr lang="en-US" dirty="0" smtClean="0">
                <a:solidFill>
                  <a:srgbClr val="FFFFFF"/>
                </a:solidFill>
              </a:rPr>
              <a:t> must point to version 21 (at this point there isn’t anything higher)</a:t>
            </a:r>
          </a:p>
          <a:p>
            <a:pPr marL="285750" indent="-285750">
              <a:buFont typeface="Arial"/>
              <a:buChar char="•"/>
            </a:pPr>
            <a:r>
              <a:rPr lang="en-US" b="1" dirty="0" smtClean="0">
                <a:solidFill>
                  <a:srgbClr val="FFFFFF"/>
                </a:solidFill>
              </a:rPr>
              <a:t>Theme:</a:t>
            </a:r>
            <a:r>
              <a:rPr lang="en-US" dirty="0" smtClean="0">
                <a:solidFill>
                  <a:srgbClr val="FFFFFF"/>
                </a:solidFill>
              </a:rPr>
              <a:t> must be some extension of the </a:t>
            </a:r>
            <a:r>
              <a:rPr lang="en-US" dirty="0" err="1" smtClean="0">
                <a:solidFill>
                  <a:srgbClr val="FFFFFF"/>
                </a:solidFill>
              </a:rPr>
              <a:t>Theme.Leanback</a:t>
            </a:r>
            <a:r>
              <a:rPr lang="en-US" dirty="0" smtClean="0">
                <a:solidFill>
                  <a:srgbClr val="FFFFFF"/>
                </a:solidFill>
              </a:rPr>
              <a:t> if you want to use </a:t>
            </a:r>
            <a:r>
              <a:rPr lang="en-US" dirty="0" err="1" smtClean="0">
                <a:solidFill>
                  <a:srgbClr val="FFFFFF"/>
                </a:solidFill>
              </a:rPr>
              <a:t>leanback</a:t>
            </a:r>
            <a:r>
              <a:rPr lang="en-US" dirty="0" smtClean="0">
                <a:solidFill>
                  <a:srgbClr val="FFFFFF"/>
                </a:solidFill>
              </a:rPr>
              <a:t> widgets</a:t>
            </a:r>
          </a:p>
          <a:p>
            <a:pPr marL="285750" indent="-285750">
              <a:buFont typeface="Arial"/>
              <a:buChar char="•"/>
            </a:pPr>
            <a:r>
              <a:rPr lang="en-US" b="1" dirty="0" smtClean="0">
                <a:solidFill>
                  <a:srgbClr val="FFFFFF"/>
                </a:solidFill>
              </a:rPr>
              <a:t>Launcher</a:t>
            </a:r>
            <a:r>
              <a:rPr lang="en-US" dirty="0" smtClean="0">
                <a:solidFill>
                  <a:srgbClr val="FFFFFF"/>
                </a:solidFill>
              </a:rPr>
              <a:t>: The Activity you wish to launch into must have a intent filter category of LEANBACK_LAUNCHER</a:t>
            </a:r>
          </a:p>
          <a:p>
            <a:pPr marL="285750" indent="-285750">
              <a:buFont typeface="Arial"/>
              <a:buChar char="•"/>
            </a:pPr>
            <a:r>
              <a:rPr lang="en-US" b="1" dirty="0" smtClean="0">
                <a:solidFill>
                  <a:srgbClr val="FFFFFF"/>
                </a:solidFill>
              </a:rPr>
              <a:t>Supported Hardware</a:t>
            </a:r>
            <a:r>
              <a:rPr lang="en-US" dirty="0" smtClean="0">
                <a:solidFill>
                  <a:srgbClr val="FFFFFF"/>
                </a:solidFill>
              </a:rPr>
              <a:t>: If you’re requiring any specific hardware, such as gamepad or touchscreen, call it out</a:t>
            </a:r>
          </a:p>
        </p:txBody>
      </p:sp>
    </p:spTree>
    <p:extLst>
      <p:ext uri="{BB962C8B-B14F-4D97-AF65-F5344CB8AC3E}">
        <p14:creationId xmlns:p14="http://schemas.microsoft.com/office/powerpoint/2010/main" val="21929643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New Project</a:t>
            </a:r>
            <a:endParaRPr lang="en-US" dirty="0"/>
          </a:p>
        </p:txBody>
      </p:sp>
      <p:pic>
        <p:nvPicPr>
          <p:cNvPr id="4" name="Picture 3"/>
          <p:cNvPicPr>
            <a:picLocks noChangeAspect="1"/>
          </p:cNvPicPr>
          <p:nvPr/>
        </p:nvPicPr>
        <p:blipFill>
          <a:blip r:embed="rId3"/>
          <a:stretch>
            <a:fillRect/>
          </a:stretch>
        </p:blipFill>
        <p:spPr>
          <a:xfrm>
            <a:off x="4125429" y="1876749"/>
            <a:ext cx="4671293" cy="4578331"/>
          </a:xfrm>
          <a:prstGeom prst="rect">
            <a:avLst/>
          </a:prstGeom>
        </p:spPr>
      </p:pic>
      <p:sp>
        <p:nvSpPr>
          <p:cNvPr id="5" name="TextBox 4"/>
          <p:cNvSpPr txBox="1"/>
          <p:nvPr/>
        </p:nvSpPr>
        <p:spPr>
          <a:xfrm>
            <a:off x="303442" y="1876749"/>
            <a:ext cx="3821987" cy="3416320"/>
          </a:xfrm>
          <a:prstGeom prst="rect">
            <a:avLst/>
          </a:prstGeom>
          <a:noFill/>
        </p:spPr>
        <p:txBody>
          <a:bodyPr wrap="square" rtlCol="0">
            <a:spAutoFit/>
          </a:bodyPr>
          <a:lstStyle/>
          <a:p>
            <a:r>
              <a:rPr lang="en-US" dirty="0" smtClean="0">
                <a:solidFill>
                  <a:srgbClr val="FFFFFF"/>
                </a:solidFill>
              </a:rPr>
              <a:t>Android Manifest</a:t>
            </a:r>
          </a:p>
          <a:p>
            <a:pPr marL="285750" indent="-285750">
              <a:buFont typeface="Arial"/>
              <a:buChar char="•"/>
            </a:pPr>
            <a:r>
              <a:rPr lang="en-US" b="1" dirty="0" smtClean="0">
                <a:solidFill>
                  <a:srgbClr val="FFFFFF"/>
                </a:solidFill>
              </a:rPr>
              <a:t>Application Category: </a:t>
            </a:r>
            <a:r>
              <a:rPr lang="en-US" dirty="0" smtClean="0">
                <a:solidFill>
                  <a:srgbClr val="FFFFFF"/>
                </a:solidFill>
              </a:rPr>
              <a:t>the home screen categories games in a separate row so call out that this is a game to get your application grouped correctly (</a:t>
            </a:r>
            <a:r>
              <a:rPr lang="en-US" dirty="0" err="1" smtClean="0">
                <a:solidFill>
                  <a:srgbClr val="FFFFFF"/>
                </a:solidFill>
              </a:rPr>
              <a:t>android:isGame</a:t>
            </a:r>
            <a:r>
              <a:rPr lang="en-US" dirty="0" smtClean="0">
                <a:solidFill>
                  <a:srgbClr val="FFFFFF"/>
                </a:solidFill>
              </a:rPr>
              <a:t>=“true”)</a:t>
            </a:r>
          </a:p>
          <a:p>
            <a:pPr marL="285750" indent="-285750">
              <a:buFont typeface="Arial"/>
              <a:buChar char="•"/>
            </a:pPr>
            <a:r>
              <a:rPr lang="en-US" b="1" dirty="0" smtClean="0">
                <a:solidFill>
                  <a:srgbClr val="FFFFFF"/>
                </a:solidFill>
              </a:rPr>
              <a:t>Application Banner: </a:t>
            </a:r>
            <a:r>
              <a:rPr lang="en-US" dirty="0" smtClean="0">
                <a:solidFill>
                  <a:srgbClr val="FFFFFF"/>
                </a:solidFill>
              </a:rPr>
              <a:t>the home screen displays applications using their banners, no longer their icons (</a:t>
            </a:r>
            <a:r>
              <a:rPr lang="en-US" dirty="0" err="1" smtClean="0">
                <a:solidFill>
                  <a:srgbClr val="FFFFFF"/>
                </a:solidFill>
              </a:rPr>
              <a:t>android:banner</a:t>
            </a:r>
            <a:r>
              <a:rPr lang="en-US" dirty="0" smtClean="0">
                <a:solidFill>
                  <a:srgbClr val="FFFFFF"/>
                </a:solidFill>
              </a:rPr>
              <a:t>=“@</a:t>
            </a:r>
            <a:r>
              <a:rPr lang="en-US" dirty="0" err="1" smtClean="0">
                <a:solidFill>
                  <a:srgbClr val="FFFFFF"/>
                </a:solidFill>
              </a:rPr>
              <a:t>drawable</a:t>
            </a:r>
            <a:r>
              <a:rPr lang="en-US" dirty="0" smtClean="0">
                <a:solidFill>
                  <a:srgbClr val="FFFFFF"/>
                </a:solidFill>
              </a:rPr>
              <a:t>/…”)</a:t>
            </a:r>
            <a:endParaRPr lang="en-US" b="1" dirty="0" smtClean="0">
              <a:solidFill>
                <a:srgbClr val="FFFFFF"/>
              </a:solidFill>
            </a:endParaRPr>
          </a:p>
          <a:p>
            <a:pPr marL="285750" indent="-285750">
              <a:buFont typeface="Arial"/>
              <a:buChar char="•"/>
            </a:pPr>
            <a:endParaRPr lang="en-US" dirty="0" smtClean="0">
              <a:solidFill>
                <a:srgbClr val="FFFFFF"/>
              </a:solidFill>
            </a:endParaRPr>
          </a:p>
        </p:txBody>
      </p:sp>
    </p:spTree>
    <p:extLst>
      <p:ext uri="{BB962C8B-B14F-4D97-AF65-F5344CB8AC3E}">
        <p14:creationId xmlns:p14="http://schemas.microsoft.com/office/powerpoint/2010/main" val="14188519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1132</TotalTime>
  <Words>3198</Words>
  <Application>Microsoft Macintosh PowerPoint</Application>
  <PresentationFormat>On-screen Show (4:3)</PresentationFormat>
  <Paragraphs>270</Paragraphs>
  <Slides>37</Slides>
  <Notes>35</Notes>
  <HiddenSlides>0</HiddenSlides>
  <MMClips>3</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Android TV</vt:lpstr>
      <vt:lpstr>Overview</vt:lpstr>
      <vt:lpstr>About</vt:lpstr>
      <vt:lpstr>Specifications</vt:lpstr>
      <vt:lpstr>Controllers</vt:lpstr>
      <vt:lpstr>Emulator Setup</vt:lpstr>
      <vt:lpstr>SDK Setup</vt:lpstr>
      <vt:lpstr>New Project</vt:lpstr>
      <vt:lpstr>New Project</vt:lpstr>
      <vt:lpstr>New Project</vt:lpstr>
      <vt:lpstr>Leanback : Do the rockaway</vt:lpstr>
      <vt:lpstr>Leanback Library</vt:lpstr>
      <vt:lpstr>BrowseFragment</vt:lpstr>
      <vt:lpstr>BrowseFragment</vt:lpstr>
      <vt:lpstr>BrowseFragment</vt:lpstr>
      <vt:lpstr>BrowseFragment</vt:lpstr>
      <vt:lpstr>BrowseFragment</vt:lpstr>
      <vt:lpstr>BrowseFragment</vt:lpstr>
      <vt:lpstr>DetailsFragment</vt:lpstr>
      <vt:lpstr>DetailsFragment</vt:lpstr>
      <vt:lpstr>DetailsFragment</vt:lpstr>
      <vt:lpstr>DetailsFragment</vt:lpstr>
      <vt:lpstr>DetailsFragment</vt:lpstr>
      <vt:lpstr>SearchFragment</vt:lpstr>
      <vt:lpstr>SearchFragment</vt:lpstr>
      <vt:lpstr>SearchFragment</vt:lpstr>
      <vt:lpstr>SearchFragment</vt:lpstr>
      <vt:lpstr>SearchFragment</vt:lpstr>
      <vt:lpstr>Gamepad</vt:lpstr>
      <vt:lpstr>Gamepad</vt:lpstr>
      <vt:lpstr>Gamepad</vt:lpstr>
      <vt:lpstr>Gamepad</vt:lpstr>
      <vt:lpstr>Gamepad</vt:lpstr>
      <vt:lpstr>Gamepad</vt:lpstr>
      <vt:lpstr>Gamepad</vt:lpstr>
      <vt:lpstr>Resources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TV</dc:title>
  <dc:creator>Capital One</dc:creator>
  <cp:lastModifiedBy>Capital One</cp:lastModifiedBy>
  <cp:revision>99</cp:revision>
  <dcterms:created xsi:type="dcterms:W3CDTF">2014-12-10T23:58:47Z</dcterms:created>
  <dcterms:modified xsi:type="dcterms:W3CDTF">2014-12-11T22:22:52Z</dcterms:modified>
</cp:coreProperties>
</file>